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7" r:id="rId2"/>
    <p:sldId id="340" r:id="rId3"/>
    <p:sldId id="341" r:id="rId4"/>
    <p:sldId id="342" r:id="rId5"/>
    <p:sldId id="343" r:id="rId6"/>
    <p:sldId id="288" r:id="rId7"/>
    <p:sldId id="289" r:id="rId8"/>
    <p:sldId id="290" r:id="rId9"/>
    <p:sldId id="366" r:id="rId10"/>
    <p:sldId id="291" r:id="rId11"/>
    <p:sldId id="294" r:id="rId12"/>
    <p:sldId id="292" r:id="rId13"/>
    <p:sldId id="293" r:id="rId14"/>
    <p:sldId id="303" r:id="rId15"/>
    <p:sldId id="304" r:id="rId16"/>
    <p:sldId id="378" r:id="rId17"/>
    <p:sldId id="337" r:id="rId18"/>
    <p:sldId id="364" r:id="rId19"/>
    <p:sldId id="365" r:id="rId20"/>
    <p:sldId id="305" r:id="rId21"/>
    <p:sldId id="306" r:id="rId22"/>
    <p:sldId id="307" r:id="rId23"/>
    <p:sldId id="332" r:id="rId24"/>
    <p:sldId id="333" r:id="rId25"/>
    <p:sldId id="334" r:id="rId26"/>
    <p:sldId id="379" r:id="rId27"/>
    <p:sldId id="368" r:id="rId28"/>
    <p:sldId id="339" r:id="rId29"/>
    <p:sldId id="308" r:id="rId30"/>
    <p:sldId id="309" r:id="rId31"/>
    <p:sldId id="310" r:id="rId32"/>
    <p:sldId id="311" r:id="rId33"/>
    <p:sldId id="312" r:id="rId34"/>
    <p:sldId id="314" r:id="rId35"/>
    <p:sldId id="315" r:id="rId36"/>
    <p:sldId id="316" r:id="rId37"/>
    <p:sldId id="317" r:id="rId38"/>
    <p:sldId id="318" r:id="rId39"/>
    <p:sldId id="319" r:id="rId40"/>
    <p:sldId id="323" r:id="rId41"/>
    <p:sldId id="324" r:id="rId42"/>
    <p:sldId id="325" r:id="rId43"/>
    <p:sldId id="326" r:id="rId44"/>
    <p:sldId id="327" r:id="rId45"/>
    <p:sldId id="328" r:id="rId46"/>
    <p:sldId id="329" r:id="rId47"/>
    <p:sldId id="354" r:id="rId48"/>
    <p:sldId id="360" r:id="rId49"/>
    <p:sldId id="356" r:id="rId50"/>
    <p:sldId id="370" r:id="rId51"/>
    <p:sldId id="320" r:id="rId52"/>
    <p:sldId id="321" r:id="rId53"/>
    <p:sldId id="322" r:id="rId54"/>
    <p:sldId id="258" r:id="rId55"/>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Georgia" charset="0"/>
        <a:ea typeface="MS PGothic" charset="0"/>
        <a:cs typeface="MS PGothic" charset="0"/>
      </a:defRPr>
    </a:lvl1pPr>
    <a:lvl2pPr marL="457200" algn="l" rtl="0" eaLnBrk="0" fontAlgn="base" hangingPunct="0">
      <a:spcBef>
        <a:spcPct val="0"/>
      </a:spcBef>
      <a:spcAft>
        <a:spcPct val="0"/>
      </a:spcAft>
      <a:defRPr sz="2800" kern="1200">
        <a:solidFill>
          <a:schemeClr val="tx1"/>
        </a:solidFill>
        <a:latin typeface="Georgia" charset="0"/>
        <a:ea typeface="MS PGothic" charset="0"/>
        <a:cs typeface="MS PGothic" charset="0"/>
      </a:defRPr>
    </a:lvl2pPr>
    <a:lvl3pPr marL="914400" algn="l" rtl="0" eaLnBrk="0" fontAlgn="base" hangingPunct="0">
      <a:spcBef>
        <a:spcPct val="0"/>
      </a:spcBef>
      <a:spcAft>
        <a:spcPct val="0"/>
      </a:spcAft>
      <a:defRPr sz="2800" kern="1200">
        <a:solidFill>
          <a:schemeClr val="tx1"/>
        </a:solidFill>
        <a:latin typeface="Georgia" charset="0"/>
        <a:ea typeface="MS PGothic" charset="0"/>
        <a:cs typeface="MS PGothic" charset="0"/>
      </a:defRPr>
    </a:lvl3pPr>
    <a:lvl4pPr marL="1371600" algn="l" rtl="0" eaLnBrk="0" fontAlgn="base" hangingPunct="0">
      <a:spcBef>
        <a:spcPct val="0"/>
      </a:spcBef>
      <a:spcAft>
        <a:spcPct val="0"/>
      </a:spcAft>
      <a:defRPr sz="2800" kern="1200">
        <a:solidFill>
          <a:schemeClr val="tx1"/>
        </a:solidFill>
        <a:latin typeface="Georgia" charset="0"/>
        <a:ea typeface="MS PGothic" charset="0"/>
        <a:cs typeface="MS PGothic" charset="0"/>
      </a:defRPr>
    </a:lvl4pPr>
    <a:lvl5pPr marL="1828800" algn="l" rtl="0" eaLnBrk="0" fontAlgn="base" hangingPunct="0">
      <a:spcBef>
        <a:spcPct val="0"/>
      </a:spcBef>
      <a:spcAft>
        <a:spcPct val="0"/>
      </a:spcAft>
      <a:defRPr sz="2800" kern="1200">
        <a:solidFill>
          <a:schemeClr val="tx1"/>
        </a:solidFill>
        <a:latin typeface="Georgia" charset="0"/>
        <a:ea typeface="MS PGothic" charset="0"/>
        <a:cs typeface="MS PGothic" charset="0"/>
      </a:defRPr>
    </a:lvl5pPr>
    <a:lvl6pPr marL="2286000" algn="l" defTabSz="457200" rtl="0" eaLnBrk="1" latinLnBrk="0" hangingPunct="1">
      <a:defRPr sz="2800" kern="1200">
        <a:solidFill>
          <a:schemeClr val="tx1"/>
        </a:solidFill>
        <a:latin typeface="Georgia" charset="0"/>
        <a:ea typeface="MS PGothic" charset="0"/>
        <a:cs typeface="MS PGothic" charset="0"/>
      </a:defRPr>
    </a:lvl6pPr>
    <a:lvl7pPr marL="2743200" algn="l" defTabSz="457200" rtl="0" eaLnBrk="1" latinLnBrk="0" hangingPunct="1">
      <a:defRPr sz="2800" kern="1200">
        <a:solidFill>
          <a:schemeClr val="tx1"/>
        </a:solidFill>
        <a:latin typeface="Georgia" charset="0"/>
        <a:ea typeface="MS PGothic" charset="0"/>
        <a:cs typeface="MS PGothic" charset="0"/>
      </a:defRPr>
    </a:lvl7pPr>
    <a:lvl8pPr marL="3200400" algn="l" defTabSz="457200" rtl="0" eaLnBrk="1" latinLnBrk="0" hangingPunct="1">
      <a:defRPr sz="2800" kern="1200">
        <a:solidFill>
          <a:schemeClr val="tx1"/>
        </a:solidFill>
        <a:latin typeface="Georgia" charset="0"/>
        <a:ea typeface="MS PGothic" charset="0"/>
        <a:cs typeface="MS PGothic" charset="0"/>
      </a:defRPr>
    </a:lvl8pPr>
    <a:lvl9pPr marL="3657600" algn="l" defTabSz="457200" rtl="0" eaLnBrk="1" latinLnBrk="0" hangingPunct="1">
      <a:defRPr sz="2800" kern="1200">
        <a:solidFill>
          <a:schemeClr val="tx1"/>
        </a:solidFill>
        <a:latin typeface="Georgia"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63" d="100"/>
          <a:sy n="163" d="100"/>
        </p:scale>
        <p:origin x="-104" y="-4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4803343 w 1000"/>
              <a:gd name="T3" fmla="*/ 0 h 1000"/>
              <a:gd name="T4" fmla="*/ 4803343 w 1000"/>
              <a:gd name="T5" fmla="*/ 109538 h 1000"/>
              <a:gd name="T6" fmla="*/ 0 w 1000"/>
              <a:gd name="T7" fmla="*/ 109538 h 1000"/>
              <a:gd name="T8" fmla="*/ 0 w 1000"/>
              <a:gd name="T9" fmla="*/ 0 h 1000"/>
              <a:gd name="T10" fmla="*/ 77724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7170"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717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smtClean="0"/>
            </a:lvl1pPr>
          </a:lstStyle>
          <a:p>
            <a:pPr>
              <a:defRPr/>
            </a:pPr>
            <a:fld id="{55EFA008-16BC-3348-88A1-2DA6C250D570}" type="slidenum">
              <a:rPr lang="en-US"/>
              <a:pPr>
                <a:defRPr/>
              </a:pPr>
              <a:t>‹#›</a:t>
            </a:fld>
            <a:endParaRPr lang="en-US"/>
          </a:p>
        </p:txBody>
      </p:sp>
    </p:spTree>
    <p:extLst>
      <p:ext uri="{BB962C8B-B14F-4D97-AF65-F5344CB8AC3E}">
        <p14:creationId xmlns:p14="http://schemas.microsoft.com/office/powerpoint/2010/main" val="2646807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1325CDF-1BE4-AD4C-9FFD-C2A08FDE6FCF}" type="slidenum">
              <a:rPr lang="en-US"/>
              <a:pPr>
                <a:defRPr/>
              </a:pPr>
              <a:t>‹#›</a:t>
            </a:fld>
            <a:endParaRPr lang="en-US"/>
          </a:p>
        </p:txBody>
      </p:sp>
    </p:spTree>
    <p:extLst>
      <p:ext uri="{BB962C8B-B14F-4D97-AF65-F5344CB8AC3E}">
        <p14:creationId xmlns:p14="http://schemas.microsoft.com/office/powerpoint/2010/main" val="3509425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46330DA-83FB-E24F-8690-E92A9509A9C8}" type="slidenum">
              <a:rPr lang="en-US"/>
              <a:pPr>
                <a:defRPr/>
              </a:pPr>
              <a:t>‹#›</a:t>
            </a:fld>
            <a:endParaRPr lang="en-US"/>
          </a:p>
        </p:txBody>
      </p:sp>
    </p:spTree>
    <p:extLst>
      <p:ext uri="{BB962C8B-B14F-4D97-AF65-F5344CB8AC3E}">
        <p14:creationId xmlns:p14="http://schemas.microsoft.com/office/powerpoint/2010/main" val="77781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566738" y="1752600"/>
            <a:ext cx="8001000" cy="4267200"/>
          </a:xfrm>
        </p:spPr>
        <p:txBody>
          <a:bodyPr/>
          <a:lstStyle/>
          <a:p>
            <a:pPr lvl="0"/>
            <a:endParaRPr lang="en-IN"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5CCE0EC-79B6-DB46-8303-053ACE2F4CF5}" type="slidenum">
              <a:rPr lang="en-US"/>
              <a:pPr>
                <a:defRPr/>
              </a:pPr>
              <a:t>‹#›</a:t>
            </a:fld>
            <a:endParaRPr lang="en-US"/>
          </a:p>
        </p:txBody>
      </p:sp>
    </p:spTree>
    <p:extLst>
      <p:ext uri="{BB962C8B-B14F-4D97-AF65-F5344CB8AC3E}">
        <p14:creationId xmlns:p14="http://schemas.microsoft.com/office/powerpoint/2010/main" val="161209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96D4737-92F0-DD43-85B8-983C29450027}" type="slidenum">
              <a:rPr lang="en-US"/>
              <a:pPr>
                <a:defRPr/>
              </a:pPr>
              <a:t>‹#›</a:t>
            </a:fld>
            <a:endParaRPr lang="en-US"/>
          </a:p>
        </p:txBody>
      </p:sp>
    </p:spTree>
    <p:extLst>
      <p:ext uri="{BB962C8B-B14F-4D97-AF65-F5344CB8AC3E}">
        <p14:creationId xmlns:p14="http://schemas.microsoft.com/office/powerpoint/2010/main" val="114591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A7D6606-0985-3642-BB2C-1E40693ED9FF}" type="slidenum">
              <a:rPr lang="en-US"/>
              <a:pPr>
                <a:defRPr/>
              </a:pPr>
              <a:t>‹#›</a:t>
            </a:fld>
            <a:endParaRPr lang="en-US"/>
          </a:p>
        </p:txBody>
      </p:sp>
    </p:spTree>
    <p:extLst>
      <p:ext uri="{BB962C8B-B14F-4D97-AF65-F5344CB8AC3E}">
        <p14:creationId xmlns:p14="http://schemas.microsoft.com/office/powerpoint/2010/main" val="2710464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E46FA0F2-745F-A548-88F0-56D9B022BCA2}" type="slidenum">
              <a:rPr lang="en-US"/>
              <a:pPr>
                <a:defRPr/>
              </a:pPr>
              <a:t>‹#›</a:t>
            </a:fld>
            <a:endParaRPr lang="en-US"/>
          </a:p>
        </p:txBody>
      </p:sp>
    </p:spTree>
    <p:extLst>
      <p:ext uri="{BB962C8B-B14F-4D97-AF65-F5344CB8AC3E}">
        <p14:creationId xmlns:p14="http://schemas.microsoft.com/office/powerpoint/2010/main" val="573825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5A659CF1-E973-6A4C-850E-3BB4A0631341}" type="slidenum">
              <a:rPr lang="en-US"/>
              <a:pPr>
                <a:defRPr/>
              </a:pPr>
              <a:t>‹#›</a:t>
            </a:fld>
            <a:endParaRPr lang="en-US"/>
          </a:p>
        </p:txBody>
      </p:sp>
    </p:spTree>
    <p:extLst>
      <p:ext uri="{BB962C8B-B14F-4D97-AF65-F5344CB8AC3E}">
        <p14:creationId xmlns:p14="http://schemas.microsoft.com/office/powerpoint/2010/main" val="168355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29D4BA24-FA3B-4641-942A-0B1DBA7AE97F}" type="slidenum">
              <a:rPr lang="en-US"/>
              <a:pPr>
                <a:defRPr/>
              </a:pPr>
              <a:t>‹#›</a:t>
            </a:fld>
            <a:endParaRPr lang="en-US"/>
          </a:p>
        </p:txBody>
      </p:sp>
    </p:spTree>
    <p:extLst>
      <p:ext uri="{BB962C8B-B14F-4D97-AF65-F5344CB8AC3E}">
        <p14:creationId xmlns:p14="http://schemas.microsoft.com/office/powerpoint/2010/main" val="1727589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AA31C208-6C4F-174B-8111-D11526D597DB}" type="slidenum">
              <a:rPr lang="en-US"/>
              <a:pPr>
                <a:defRPr/>
              </a:pPr>
              <a:t>‹#›</a:t>
            </a:fld>
            <a:endParaRPr lang="en-US"/>
          </a:p>
        </p:txBody>
      </p:sp>
    </p:spTree>
    <p:extLst>
      <p:ext uri="{BB962C8B-B14F-4D97-AF65-F5344CB8AC3E}">
        <p14:creationId xmlns:p14="http://schemas.microsoft.com/office/powerpoint/2010/main" val="53676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2C861FE2-6639-B445-9150-537F4A8C8FB8}" type="slidenum">
              <a:rPr lang="en-US"/>
              <a:pPr>
                <a:defRPr/>
              </a:pPr>
              <a:t>‹#›</a:t>
            </a:fld>
            <a:endParaRPr lang="en-US"/>
          </a:p>
        </p:txBody>
      </p:sp>
    </p:spTree>
    <p:extLst>
      <p:ext uri="{BB962C8B-B14F-4D97-AF65-F5344CB8AC3E}">
        <p14:creationId xmlns:p14="http://schemas.microsoft.com/office/powerpoint/2010/main" val="158164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1A967E62-D74E-FA4A-8EC8-652658D648CE}" type="slidenum">
              <a:rPr lang="en-US"/>
              <a:pPr>
                <a:defRPr/>
              </a:pPr>
              <a:t>‹#›</a:t>
            </a:fld>
            <a:endParaRPr lang="en-US"/>
          </a:p>
        </p:txBody>
      </p:sp>
    </p:spTree>
    <p:extLst>
      <p:ext uri="{BB962C8B-B14F-4D97-AF65-F5344CB8AC3E}">
        <p14:creationId xmlns:p14="http://schemas.microsoft.com/office/powerpoint/2010/main" val="3736206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8B8348A-6811-A84D-8BD1-89A04973015D}" type="slidenum">
              <a:rPr lang="en-US"/>
              <a:pPr>
                <a:defRPr/>
              </a:pPr>
              <a:t>‹#›</a:t>
            </a:fld>
            <a:endParaRPr lang="en-US"/>
          </a:p>
        </p:txBody>
      </p:sp>
    </p:spTree>
    <p:extLst>
      <p:ext uri="{BB962C8B-B14F-4D97-AF65-F5344CB8AC3E}">
        <p14:creationId xmlns:p14="http://schemas.microsoft.com/office/powerpoint/2010/main" val="37425565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4655511 w 1000"/>
              <a:gd name="T3" fmla="*/ 0 h 1000"/>
              <a:gd name="T4" fmla="*/ 4655511 w 1000"/>
              <a:gd name="T5" fmla="*/ 109537 h 1000"/>
              <a:gd name="T6" fmla="*/ 0 w 1000"/>
              <a:gd name="T7" fmla="*/ 109537 h 1000"/>
              <a:gd name="T8" fmla="*/ 0 w 1000"/>
              <a:gd name="T9" fmla="*/ 0 h 1000"/>
              <a:gd name="T10" fmla="*/ 7958138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ea typeface="+mn-ea"/>
                <a:cs typeface="+mn-cs"/>
              </a:defRPr>
            </a:lvl1pPr>
          </a:lstStyle>
          <a:p>
            <a:pPr>
              <a:defRPr/>
            </a:pPr>
            <a:endParaRPr lang="en-US"/>
          </a:p>
        </p:txBody>
      </p:sp>
      <p:sp>
        <p:nvSpPr>
          <p:cNvPr id="615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ea typeface="+mn-ea"/>
                <a:cs typeface="+mn-cs"/>
              </a:defRPr>
            </a:lvl1pPr>
          </a:lstStyle>
          <a:p>
            <a:pPr>
              <a:defRPr/>
            </a:pPr>
            <a:endParaRPr lang="en-US"/>
          </a:p>
        </p:txBody>
      </p:sp>
      <p:sp>
        <p:nvSpPr>
          <p:cNvPr id="615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Verdana" charset="0"/>
              </a:defRPr>
            </a:lvl1pPr>
          </a:lstStyle>
          <a:p>
            <a:pPr>
              <a:defRPr/>
            </a:pPr>
            <a:fld id="{3CDFB9C1-DCAC-6845-B323-593872F929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0"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800">
          <a:solidFill>
            <a:schemeClr val="tx2"/>
          </a:solidFill>
          <a:latin typeface="Verdana" pitchFamily="34" charset="0"/>
          <a:ea typeface="MS PGothic" pitchFamily="34" charset="-128"/>
          <a:cs typeface="MS PGothic" charset="0"/>
        </a:defRPr>
      </a:lvl2pPr>
      <a:lvl3pPr algn="l" rtl="0" eaLnBrk="0" fontAlgn="base" hangingPunct="0">
        <a:spcBef>
          <a:spcPct val="0"/>
        </a:spcBef>
        <a:spcAft>
          <a:spcPct val="0"/>
        </a:spcAft>
        <a:defRPr sz="3800">
          <a:solidFill>
            <a:schemeClr val="tx2"/>
          </a:solidFill>
          <a:latin typeface="Verdana" pitchFamily="34" charset="0"/>
          <a:ea typeface="MS PGothic" pitchFamily="34" charset="-128"/>
          <a:cs typeface="MS PGothic" charset="0"/>
        </a:defRPr>
      </a:lvl3pPr>
      <a:lvl4pPr algn="l" rtl="0" eaLnBrk="0" fontAlgn="base" hangingPunct="0">
        <a:spcBef>
          <a:spcPct val="0"/>
        </a:spcBef>
        <a:spcAft>
          <a:spcPct val="0"/>
        </a:spcAft>
        <a:defRPr sz="3800">
          <a:solidFill>
            <a:schemeClr val="tx2"/>
          </a:solidFill>
          <a:latin typeface="Verdana" pitchFamily="34" charset="0"/>
          <a:ea typeface="MS PGothic" pitchFamily="34" charset="-128"/>
          <a:cs typeface="MS PGothic" charset="0"/>
        </a:defRPr>
      </a:lvl4pPr>
      <a:lvl5pPr algn="l" rtl="0" eaLnBrk="0" fontAlgn="base" hangingPunct="0">
        <a:spcBef>
          <a:spcPct val="0"/>
        </a:spcBef>
        <a:spcAft>
          <a:spcPct val="0"/>
        </a:spcAft>
        <a:defRPr sz="3800">
          <a:solidFill>
            <a:schemeClr val="tx2"/>
          </a:solidFill>
          <a:latin typeface="Verdana" pitchFamily="34" charset="0"/>
          <a:ea typeface="MS PGothic" pitchFamily="34" charset="-128"/>
          <a:cs typeface="MS PGothic"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charset="0"/>
        <a:buChar char="o"/>
        <a:defRPr sz="3000">
          <a:solidFill>
            <a:schemeClr val="tx1"/>
          </a:solidFill>
          <a:latin typeface="+mn-lt"/>
          <a:ea typeface="MS PGothic" pitchFamily="34" charset="-128"/>
          <a:cs typeface="MS PGothic" charset="0"/>
        </a:defRPr>
      </a:lvl1pPr>
      <a:lvl2pPr marL="908050" indent="-436563" algn="l" rtl="0" eaLnBrk="0" fontAlgn="base" hangingPunct="0">
        <a:spcBef>
          <a:spcPct val="20000"/>
        </a:spcBef>
        <a:spcAft>
          <a:spcPct val="0"/>
        </a:spcAft>
        <a:buClr>
          <a:schemeClr val="accent2"/>
        </a:buClr>
        <a:buFont typeface="Wingdings" charset="0"/>
        <a:buChar char="n"/>
        <a:defRPr sz="2600">
          <a:solidFill>
            <a:schemeClr val="tx1"/>
          </a:solidFill>
          <a:latin typeface="+mn-lt"/>
          <a:ea typeface="MS PGothic" pitchFamily="34" charset="-128"/>
          <a:cs typeface="MS PGothic" charset="0"/>
        </a:defRPr>
      </a:lvl2pPr>
      <a:lvl3pPr marL="1304925" indent="-395288" algn="l" rtl="0" eaLnBrk="0" fontAlgn="base" hangingPunct="0">
        <a:spcBef>
          <a:spcPct val="20000"/>
        </a:spcBef>
        <a:spcAft>
          <a:spcPct val="0"/>
        </a:spcAft>
        <a:buClr>
          <a:schemeClr val="accent2"/>
        </a:buClr>
        <a:buFont typeface="Wingdings" charset="0"/>
        <a:buChar char="o"/>
        <a:defRPr sz="2300">
          <a:solidFill>
            <a:schemeClr val="tx1"/>
          </a:solidFill>
          <a:latin typeface="+mn-lt"/>
          <a:ea typeface="MS PGothic" pitchFamily="34" charset="-128"/>
          <a:cs typeface="MS PGothic" charset="0"/>
        </a:defRPr>
      </a:lvl3pPr>
      <a:lvl4pPr marL="1693863" indent="-387350" algn="l" rtl="0" eaLnBrk="0" fontAlgn="base" hangingPunct="0">
        <a:spcBef>
          <a:spcPct val="20000"/>
        </a:spcBef>
        <a:spcAft>
          <a:spcPct val="0"/>
        </a:spcAft>
        <a:buClr>
          <a:schemeClr val="accent2"/>
        </a:buClr>
        <a:buFont typeface="Wingdings" charset="0"/>
        <a:buChar char="n"/>
        <a:defRPr sz="2000">
          <a:solidFill>
            <a:schemeClr val="tx1"/>
          </a:solidFill>
          <a:latin typeface="+mn-lt"/>
          <a:ea typeface="MS PGothic" pitchFamily="34" charset="-128"/>
          <a:cs typeface="MS PGothic" charset="0"/>
        </a:defRPr>
      </a:lvl4pPr>
      <a:lvl5pPr marL="2093913" indent="-398463" algn="l" rtl="0" eaLnBrk="0" fontAlgn="base" hangingPunct="0">
        <a:spcBef>
          <a:spcPct val="25000"/>
        </a:spcBef>
        <a:spcAft>
          <a:spcPct val="0"/>
        </a:spcAft>
        <a:buClr>
          <a:schemeClr val="accent2"/>
        </a:buClr>
        <a:buFont typeface="Wingdings" charset="0"/>
        <a:buChar char="§"/>
        <a:defRPr sz="2000">
          <a:solidFill>
            <a:schemeClr val="tx1"/>
          </a:solidFill>
          <a:latin typeface="+mn-lt"/>
          <a:ea typeface="MS PGothic" pitchFamily="34" charset="-128"/>
          <a:cs typeface="MS PGothic" charset="0"/>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ncbi.nlm.nih.gov/pubmed/8487085"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ncbi.nlm.nih.gov/pubmed?term=%22Sheehan%20J%22%5BAuthor%5D" TargetMode="External"/><Relationship Id="rId4" Type="http://schemas.openxmlformats.org/officeDocument/2006/relationships/hyperlink" Target="http://www.ncbi.nlm.nih.gov/pubmed?term=%22Steiner%20M%22%5BAuthor%5D" TargetMode="External"/><Relationship Id="rId5" Type="http://schemas.openxmlformats.org/officeDocument/2006/relationships/hyperlink" Target="http://www.ncbi.nlm.nih.gov/pubmed?term=%22Patterson%20G%22%5BAuthor%5D" TargetMode="External"/><Relationship Id="rId6" Type="http://schemas.openxmlformats.org/officeDocument/2006/relationships/hyperlink" Target="http://www.ncbi.nlm.nih.gov/pubmed?term=%22Steiner%20L%22%5BAuthor%5D" TargetMode="External"/><Relationship Id="rId1" Type="http://schemas.openxmlformats.org/officeDocument/2006/relationships/slideLayout" Target="../slideLayouts/slideLayout2.xml"/><Relationship Id="rId2" Type="http://schemas.openxmlformats.org/officeDocument/2006/relationships/hyperlink" Target="http://www.ncbi.nlm.nih.gov/pubmed?term=%22Yen%20CP%22%5BAuthor%5D"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Grp="1" noChangeArrowheads="1"/>
          </p:cNvSpPr>
          <p:nvPr>
            <p:ph type="ctrTitle"/>
          </p:nvPr>
        </p:nvSpPr>
        <p:spPr>
          <a:xfrm>
            <a:off x="533400" y="381000"/>
            <a:ext cx="8153400" cy="2057400"/>
          </a:xfrm>
        </p:spPr>
        <p:txBody>
          <a:bodyPr/>
          <a:lstStyle/>
          <a:p>
            <a:pPr eaLnBrk="1" hangingPunct="1"/>
            <a:r>
              <a:rPr lang="en-US" sz="4400">
                <a:latin typeface="Georgia" charset="0"/>
                <a:ea typeface="MS PGothic" charset="0"/>
              </a:rPr>
              <a:t>SURGICAL ANATOMY &amp; APPROACHES TO BRAINSTEM GLIOMA</a:t>
            </a:r>
          </a:p>
        </p:txBody>
      </p:sp>
      <p:sp>
        <p:nvSpPr>
          <p:cNvPr id="15362" name="Subtitle 1"/>
          <p:cNvSpPr>
            <a:spLocks noGrp="1"/>
          </p:cNvSpPr>
          <p:nvPr>
            <p:ph type="subTitle" idx="1"/>
          </p:nvPr>
        </p:nvSpPr>
        <p:spPr/>
        <p:txBody>
          <a:bodyPr/>
          <a:lstStyle/>
          <a:p>
            <a:pPr>
              <a:buFont typeface="Wingdings" charset="0"/>
              <a:buNone/>
            </a:pPr>
            <a:endParaRPr lang="en-US">
              <a:latin typeface="Verdan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sz="4200">
                <a:latin typeface="Georgia" charset="0"/>
                <a:ea typeface="MS PGothic" charset="0"/>
              </a:rPr>
              <a:t>Imaging</a:t>
            </a:r>
          </a:p>
        </p:txBody>
      </p:sp>
      <p:sp>
        <p:nvSpPr>
          <p:cNvPr id="24578" name="Rectangle 3"/>
          <p:cNvSpPr>
            <a:spLocks noGrp="1" noChangeArrowheads="1"/>
          </p:cNvSpPr>
          <p:nvPr>
            <p:ph type="body" idx="1"/>
          </p:nvPr>
        </p:nvSpPr>
        <p:spPr/>
        <p:txBody>
          <a:bodyPr/>
          <a:lstStyle/>
          <a:p>
            <a:pPr eaLnBrk="1" hangingPunct="1"/>
            <a:r>
              <a:rPr lang="en-US" sz="3400">
                <a:latin typeface="Georgia" charset="0"/>
                <a:ea typeface="MS PGothic" charset="0"/>
              </a:rPr>
              <a:t>MRI-</a:t>
            </a:r>
          </a:p>
          <a:p>
            <a:pPr lvl="1" eaLnBrk="1" hangingPunct="1"/>
            <a:r>
              <a:rPr lang="en-US" sz="3000" u="sng">
                <a:latin typeface="Georgia" charset="0"/>
                <a:ea typeface="MS PGothic" charset="0"/>
              </a:rPr>
              <a:t>Imaging modality of choice</a:t>
            </a:r>
          </a:p>
          <a:p>
            <a:pPr lvl="2" eaLnBrk="1" hangingPunct="1"/>
            <a:r>
              <a:rPr lang="en-US" sz="2800">
                <a:latin typeface="Georgia" charset="0"/>
                <a:ea typeface="MS PGothic" charset="0"/>
              </a:rPr>
              <a:t>Precise localization</a:t>
            </a:r>
          </a:p>
          <a:p>
            <a:pPr lvl="2" eaLnBrk="1" hangingPunct="1"/>
            <a:r>
              <a:rPr lang="en-US" sz="2800">
                <a:latin typeface="Georgia" charset="0"/>
                <a:ea typeface="MS PGothic" charset="0"/>
              </a:rPr>
              <a:t>Together with clinical picture, </a:t>
            </a:r>
            <a:r>
              <a:rPr lang="en-US" sz="2800">
                <a:solidFill>
                  <a:schemeClr val="accent2"/>
                </a:solidFill>
                <a:latin typeface="Georgia" charset="0"/>
                <a:ea typeface="MS PGothic" charset="0"/>
              </a:rPr>
              <a:t>suggest the microscopic pathology of tumour, with a relatively high degree of probabaility</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4200">
                <a:latin typeface="Georgia" charset="0"/>
                <a:ea typeface="MS PGothic" charset="0"/>
              </a:rPr>
              <a:t>Imaging</a:t>
            </a:r>
          </a:p>
        </p:txBody>
      </p:sp>
      <p:sp>
        <p:nvSpPr>
          <p:cNvPr id="25602" name="Rectangle 3"/>
          <p:cNvSpPr>
            <a:spLocks noGrp="1" noChangeArrowheads="1"/>
          </p:cNvSpPr>
          <p:nvPr>
            <p:ph type="body" sz="half" idx="1"/>
          </p:nvPr>
        </p:nvSpPr>
        <p:spPr/>
        <p:txBody>
          <a:bodyPr/>
          <a:lstStyle/>
          <a:p>
            <a:pPr eaLnBrk="1" hangingPunct="1"/>
            <a:endParaRPr lang="en-US" sz="2600">
              <a:latin typeface="Verdana" charset="0"/>
              <a:ea typeface="MS PGothic" charset="0"/>
            </a:endParaRPr>
          </a:p>
          <a:p>
            <a:pPr eaLnBrk="1" hangingPunct="1"/>
            <a:endParaRPr lang="en-US" sz="2600">
              <a:latin typeface="Verdana" charset="0"/>
              <a:ea typeface="MS PGothic" charset="0"/>
            </a:endParaRPr>
          </a:p>
        </p:txBody>
      </p:sp>
      <p:sp>
        <p:nvSpPr>
          <p:cNvPr id="25603" name="Rectangle 7"/>
          <p:cNvSpPr>
            <a:spLocks noGrp="1" noChangeArrowheads="1"/>
          </p:cNvSpPr>
          <p:nvPr>
            <p:ph type="body" sz="half" idx="2"/>
          </p:nvPr>
        </p:nvSpPr>
        <p:spPr/>
        <p:txBody>
          <a:bodyPr/>
          <a:lstStyle/>
          <a:p>
            <a:pPr eaLnBrk="1" hangingPunct="1"/>
            <a:r>
              <a:rPr lang="en-US" sz="2600">
                <a:latin typeface="Georgia" charset="0"/>
                <a:ea typeface="MS PGothic" charset="0"/>
              </a:rPr>
              <a:t>MRI-</a:t>
            </a:r>
          </a:p>
          <a:p>
            <a:pPr lvl="1" eaLnBrk="1" hangingPunct="1"/>
            <a:r>
              <a:rPr lang="en-US" sz="1600" b="1">
                <a:latin typeface="Georgia" charset="0"/>
                <a:ea typeface="MS PGothic" charset="0"/>
              </a:rPr>
              <a:t>Diffuse BSG-</a:t>
            </a:r>
            <a:r>
              <a:rPr lang="en-US" sz="1600">
                <a:latin typeface="Georgia" charset="0"/>
                <a:ea typeface="MS PGothic" charset="0"/>
              </a:rPr>
              <a:t> </a:t>
            </a:r>
          </a:p>
          <a:p>
            <a:pPr lvl="2" eaLnBrk="1" hangingPunct="1"/>
            <a:r>
              <a:rPr lang="en-US" sz="1600">
                <a:latin typeface="Georgia" charset="0"/>
                <a:ea typeface="MS PGothic" charset="0"/>
              </a:rPr>
              <a:t>Hypo on T1, hyper on T2, with hyperintensity extending into adjacent midbrain/medulla, inhomogenous contrast enhancement within or around the tumour</a:t>
            </a:r>
          </a:p>
          <a:p>
            <a:pPr lvl="2" eaLnBrk="1" hangingPunct="1"/>
            <a:r>
              <a:rPr lang="en-US" sz="1600">
                <a:latin typeface="Georgia" charset="0"/>
                <a:ea typeface="MS PGothic" charset="0"/>
              </a:rPr>
              <a:t>Contrast enhancement in only 1/3</a:t>
            </a:r>
            <a:r>
              <a:rPr lang="en-US" sz="1600" baseline="30000">
                <a:latin typeface="Georgia" charset="0"/>
                <a:ea typeface="MS PGothic" charset="0"/>
              </a:rPr>
              <a:t>rd</a:t>
            </a:r>
            <a:r>
              <a:rPr lang="en-US" sz="1600">
                <a:latin typeface="Georgia" charset="0"/>
                <a:ea typeface="MS PGothic" charset="0"/>
              </a:rPr>
              <a:t> cases</a:t>
            </a:r>
          </a:p>
          <a:p>
            <a:pPr lvl="2" eaLnBrk="1" hangingPunct="1"/>
            <a:r>
              <a:rPr lang="en-US" sz="1600">
                <a:latin typeface="Georgia" charset="0"/>
                <a:ea typeface="MS PGothic" charset="0"/>
              </a:rPr>
              <a:t>No significant difference in prognosis with/without contrast enhancement</a:t>
            </a:r>
          </a:p>
        </p:txBody>
      </p:sp>
      <p:pic>
        <p:nvPicPr>
          <p:cNvPr id="25604" name="Picture 6" descr="C:\Users\ribhav\Desktop\PHOTOS PATIENTS\TUMORS\BRAIN STEM GLIOMA\PILOCYTIC ASTROCYTOMA\PILO ASTRO\A\DSC00196.JPG"/>
          <p:cNvPicPr>
            <a:picLocks noChangeAspect="1" noChangeArrowheads="1"/>
          </p:cNvPicPr>
          <p:nvPr/>
        </p:nvPicPr>
        <p:blipFill>
          <a:blip r:embed="rId2">
            <a:extLst>
              <a:ext uri="{28A0092B-C50C-407E-A947-70E740481C1C}">
                <a14:useLocalDpi xmlns:a14="http://schemas.microsoft.com/office/drawing/2010/main" val="0"/>
              </a:ext>
            </a:extLst>
          </a:blip>
          <a:srcRect l="19501" t="3999" r="17500" b="3999"/>
          <a:stretch>
            <a:fillRect/>
          </a:stretch>
        </p:blipFill>
        <p:spPr bwMode="auto">
          <a:xfrm>
            <a:off x="762000" y="2057400"/>
            <a:ext cx="3200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sz="4200">
                <a:latin typeface="Georgia" charset="0"/>
                <a:ea typeface="MS PGothic" charset="0"/>
              </a:rPr>
              <a:t>Imaging</a:t>
            </a:r>
          </a:p>
        </p:txBody>
      </p:sp>
      <p:sp>
        <p:nvSpPr>
          <p:cNvPr id="26626" name="Rectangle 3"/>
          <p:cNvSpPr>
            <a:spLocks noGrp="1" noChangeArrowheads="1"/>
          </p:cNvSpPr>
          <p:nvPr>
            <p:ph type="body" sz="half" idx="1"/>
          </p:nvPr>
        </p:nvSpPr>
        <p:spPr/>
        <p:txBody>
          <a:bodyPr/>
          <a:lstStyle/>
          <a:p>
            <a:pPr lvl="2" eaLnBrk="1" hangingPunct="1">
              <a:lnSpc>
                <a:spcPct val="90000"/>
              </a:lnSpc>
            </a:pPr>
            <a:endParaRPr lang="en-US" sz="1900">
              <a:latin typeface="Verdana" charset="0"/>
              <a:ea typeface="MS PGothic" charset="0"/>
            </a:endParaRPr>
          </a:p>
        </p:txBody>
      </p:sp>
      <p:sp>
        <p:nvSpPr>
          <p:cNvPr id="26627" name="Rectangle 5"/>
          <p:cNvSpPr>
            <a:spLocks noGrp="1" noChangeArrowheads="1"/>
          </p:cNvSpPr>
          <p:nvPr>
            <p:ph type="body" sz="half" idx="2"/>
          </p:nvPr>
        </p:nvSpPr>
        <p:spPr/>
        <p:txBody>
          <a:bodyPr/>
          <a:lstStyle/>
          <a:p>
            <a:pPr eaLnBrk="1" hangingPunct="1">
              <a:lnSpc>
                <a:spcPct val="90000"/>
              </a:lnSpc>
            </a:pPr>
            <a:r>
              <a:rPr lang="en-US" sz="2200">
                <a:latin typeface="Georgia" charset="0"/>
                <a:ea typeface="MS PGothic" charset="0"/>
              </a:rPr>
              <a:t>MRI-</a:t>
            </a:r>
          </a:p>
          <a:p>
            <a:pPr lvl="1" eaLnBrk="1" hangingPunct="1">
              <a:lnSpc>
                <a:spcPct val="90000"/>
              </a:lnSpc>
            </a:pPr>
            <a:r>
              <a:rPr lang="en-US" sz="2000">
                <a:latin typeface="Georgia" charset="0"/>
                <a:ea typeface="MS PGothic" charset="0"/>
              </a:rPr>
              <a:t>Focal BSG-</a:t>
            </a:r>
          </a:p>
          <a:p>
            <a:pPr lvl="2" eaLnBrk="1" hangingPunct="1">
              <a:lnSpc>
                <a:spcPct val="90000"/>
              </a:lnSpc>
            </a:pPr>
            <a:r>
              <a:rPr lang="en-US" sz="1900">
                <a:latin typeface="Georgia" charset="0"/>
                <a:ea typeface="MS PGothic" charset="0"/>
              </a:rPr>
              <a:t>Well circumscribed,of limited size, may be partially cystic, without associated oedema/infiltration</a:t>
            </a:r>
          </a:p>
          <a:p>
            <a:pPr lvl="2" eaLnBrk="1" hangingPunct="1">
              <a:lnSpc>
                <a:spcPct val="90000"/>
              </a:lnSpc>
            </a:pPr>
            <a:r>
              <a:rPr lang="en-US" sz="1900">
                <a:latin typeface="Georgia" charset="0"/>
                <a:ea typeface="MS PGothic" charset="0"/>
              </a:rPr>
              <a:t>Midbrain &gt;Medulla&gt;Pons</a:t>
            </a:r>
          </a:p>
          <a:p>
            <a:pPr lvl="2" eaLnBrk="1" hangingPunct="1">
              <a:lnSpc>
                <a:spcPct val="90000"/>
              </a:lnSpc>
            </a:pPr>
            <a:r>
              <a:rPr lang="en-US" sz="1900">
                <a:latin typeface="Georgia" charset="0"/>
                <a:ea typeface="MS PGothic" charset="0"/>
              </a:rPr>
              <a:t>Hypo on T1, hyper on T2, nidus of focal enhancement</a:t>
            </a:r>
          </a:p>
          <a:p>
            <a:pPr lvl="2" eaLnBrk="1" hangingPunct="1">
              <a:lnSpc>
                <a:spcPct val="90000"/>
              </a:lnSpc>
            </a:pPr>
            <a:r>
              <a:rPr lang="en-US" sz="1900">
                <a:latin typeface="Georgia" charset="0"/>
                <a:ea typeface="MS PGothic" charset="0"/>
              </a:rPr>
              <a:t>Usually pilocytic astrocytomas</a:t>
            </a:r>
          </a:p>
          <a:p>
            <a:pPr lvl="2" eaLnBrk="1" hangingPunct="1">
              <a:lnSpc>
                <a:spcPct val="90000"/>
              </a:lnSpc>
            </a:pPr>
            <a:endParaRPr lang="en-US" sz="1900">
              <a:latin typeface="Georgia" charset="0"/>
              <a:ea typeface="MS PGothic" charset="0"/>
            </a:endParaRPr>
          </a:p>
          <a:p>
            <a:pPr eaLnBrk="1" hangingPunct="1">
              <a:lnSpc>
                <a:spcPct val="90000"/>
              </a:lnSpc>
            </a:pPr>
            <a:endParaRPr lang="en-US" sz="2200">
              <a:latin typeface="Georgia" charset="0"/>
              <a:ea typeface="MS PGothic" charset="0"/>
            </a:endParaRPr>
          </a:p>
        </p:txBody>
      </p:sp>
      <p:pic>
        <p:nvPicPr>
          <p:cNvPr id="26628" name="Picture 6" descr="C:\Users\ribhav\Desktop\PHOTOS PATIENTS\TUMORS\BRAIN STEM GLIOMA\PILOCYTIC ASTROCYTOMA\Abhisekh M15Yrs\A\IMG_0466.JPG"/>
          <p:cNvPicPr>
            <a:picLocks noChangeAspect="1" noChangeArrowheads="1"/>
          </p:cNvPicPr>
          <p:nvPr/>
        </p:nvPicPr>
        <p:blipFill>
          <a:blip r:embed="rId2">
            <a:extLst>
              <a:ext uri="{28A0092B-C50C-407E-A947-70E740481C1C}">
                <a14:useLocalDpi xmlns:a14="http://schemas.microsoft.com/office/drawing/2010/main" val="0"/>
              </a:ext>
            </a:extLst>
          </a:blip>
          <a:srcRect l="8804" t="9435" r="16982" b="16982"/>
          <a:stretch>
            <a:fillRect/>
          </a:stretch>
        </p:blipFill>
        <p:spPr bwMode="auto">
          <a:xfrm>
            <a:off x="304800" y="2438400"/>
            <a:ext cx="4495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noChangeArrowheads="1"/>
          </p:cNvSpPr>
          <p:nvPr>
            <p:ph type="title" idx="4294967295"/>
          </p:nvPr>
        </p:nvSpPr>
        <p:spPr>
          <a:xfrm>
            <a:off x="1143000" y="304800"/>
            <a:ext cx="8001000" cy="1216025"/>
          </a:xfrm>
        </p:spPr>
        <p:txBody>
          <a:bodyPr/>
          <a:lstStyle/>
          <a:p>
            <a:pPr eaLnBrk="1" hangingPunct="1"/>
            <a:r>
              <a:rPr lang="en-US" sz="4200">
                <a:latin typeface="Georgia" charset="0"/>
                <a:ea typeface="MS PGothic" charset="0"/>
              </a:rPr>
              <a:t>Imaging</a:t>
            </a:r>
          </a:p>
        </p:txBody>
      </p:sp>
      <p:sp>
        <p:nvSpPr>
          <p:cNvPr id="27650" name="Rectangle 6"/>
          <p:cNvSpPr>
            <a:spLocks noGrp="1" noChangeArrowheads="1"/>
          </p:cNvSpPr>
          <p:nvPr>
            <p:ph type="body" sz="half" idx="4294967295"/>
          </p:nvPr>
        </p:nvSpPr>
        <p:spPr>
          <a:xfrm>
            <a:off x="1905000" y="1905000"/>
            <a:ext cx="3924300" cy="4267200"/>
          </a:xfrm>
        </p:spPr>
        <p:txBody>
          <a:bodyPr/>
          <a:lstStyle/>
          <a:p>
            <a:pPr eaLnBrk="1" hangingPunct="1"/>
            <a:r>
              <a:rPr lang="en-US">
                <a:latin typeface="Georgia" charset="0"/>
                <a:ea typeface="MS PGothic" charset="0"/>
              </a:rPr>
              <a:t>MRI-</a:t>
            </a:r>
          </a:p>
          <a:p>
            <a:pPr lvl="1" eaLnBrk="1" hangingPunct="1"/>
            <a:r>
              <a:rPr lang="en-US" sz="2200">
                <a:latin typeface="Georgia" charset="0"/>
                <a:ea typeface="MS PGothic" charset="0"/>
              </a:rPr>
              <a:t>Dorsally exophytic BSG-</a:t>
            </a:r>
          </a:p>
          <a:p>
            <a:pPr lvl="2" eaLnBrk="1" hangingPunct="1"/>
            <a:r>
              <a:rPr lang="en-US" sz="2100">
                <a:latin typeface="Georgia" charset="0"/>
                <a:ea typeface="MS PGothic" charset="0"/>
              </a:rPr>
              <a:t>Intra-IVth ventricular </a:t>
            </a:r>
          </a:p>
          <a:p>
            <a:pPr lvl="2" eaLnBrk="1" hangingPunct="1"/>
            <a:r>
              <a:rPr lang="en-US" sz="2100">
                <a:latin typeface="Georgia" charset="0"/>
                <a:ea typeface="MS PGothic" charset="0"/>
              </a:rPr>
              <a:t>Resemble vermian astrocytoma with involvement of IVth ventricular floor</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a:latin typeface="Georgia" charset="0"/>
                <a:ea typeface="MS PGothic" charset="0"/>
              </a:rPr>
              <a:t>Practical decisions regarding treatment of BSG</a:t>
            </a:r>
          </a:p>
        </p:txBody>
      </p:sp>
      <p:sp>
        <p:nvSpPr>
          <p:cNvPr id="28674" name="Rectangle 3"/>
          <p:cNvSpPr>
            <a:spLocks noGrp="1" noChangeArrowheads="1"/>
          </p:cNvSpPr>
          <p:nvPr>
            <p:ph type="body" idx="1"/>
          </p:nvPr>
        </p:nvSpPr>
        <p:spPr/>
        <p:txBody>
          <a:bodyPr/>
          <a:lstStyle/>
          <a:p>
            <a:pPr eaLnBrk="1" hangingPunct="1"/>
            <a:endParaRPr lang="en-US">
              <a:latin typeface="Verdana" charset="0"/>
              <a:ea typeface="MS PGothic" charset="0"/>
            </a:endParaRPr>
          </a:p>
        </p:txBody>
      </p:sp>
      <p:sp>
        <p:nvSpPr>
          <p:cNvPr id="28675" name="Rectangle 4"/>
          <p:cNvSpPr>
            <a:spLocks noChangeArrowheads="1"/>
          </p:cNvSpPr>
          <p:nvPr/>
        </p:nvSpPr>
        <p:spPr bwMode="auto">
          <a:xfrm>
            <a:off x="3048000" y="2133600"/>
            <a:ext cx="2438400" cy="685800"/>
          </a:xfrm>
          <a:prstGeom prst="rect">
            <a:avLst/>
          </a:prstGeom>
          <a:solidFill>
            <a:schemeClr val="accent1"/>
          </a:solidFill>
          <a:ln w="9525">
            <a:solidFill>
              <a:schemeClr val="tx1"/>
            </a:solidFill>
            <a:miter lim="800000"/>
            <a:headEnd/>
            <a:tailEnd/>
          </a:ln>
        </p:spPr>
        <p:txBody>
          <a:bodyPr wrap="none" anchor="ctr"/>
          <a:lstStyle/>
          <a:p>
            <a:pPr algn="ctr"/>
            <a:r>
              <a:rPr lang="en-US" sz="1800">
                <a:latin typeface="Verdana" charset="0"/>
              </a:rPr>
              <a:t>MRI brain</a:t>
            </a:r>
          </a:p>
        </p:txBody>
      </p:sp>
      <p:sp>
        <p:nvSpPr>
          <p:cNvPr id="28676" name="Line 5"/>
          <p:cNvSpPr>
            <a:spLocks noChangeShapeType="1"/>
          </p:cNvSpPr>
          <p:nvPr/>
        </p:nvSpPr>
        <p:spPr bwMode="auto">
          <a:xfrm flipH="1">
            <a:off x="1981200" y="2895600"/>
            <a:ext cx="2209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7" name="Line 6"/>
          <p:cNvSpPr>
            <a:spLocks noChangeShapeType="1"/>
          </p:cNvSpPr>
          <p:nvPr/>
        </p:nvSpPr>
        <p:spPr bwMode="auto">
          <a:xfrm>
            <a:off x="4267200" y="2895600"/>
            <a:ext cx="2286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8" name="Rectangle 7"/>
          <p:cNvSpPr>
            <a:spLocks noChangeArrowheads="1"/>
          </p:cNvSpPr>
          <p:nvPr/>
        </p:nvSpPr>
        <p:spPr bwMode="auto">
          <a:xfrm>
            <a:off x="228600" y="3352800"/>
            <a:ext cx="3657600" cy="914400"/>
          </a:xfrm>
          <a:prstGeom prst="rect">
            <a:avLst/>
          </a:prstGeom>
          <a:solidFill>
            <a:schemeClr val="accent1"/>
          </a:solidFill>
          <a:ln w="9525">
            <a:solidFill>
              <a:schemeClr val="tx1"/>
            </a:solidFill>
            <a:miter lim="800000"/>
            <a:headEnd/>
            <a:tailEnd/>
          </a:ln>
        </p:spPr>
        <p:txBody>
          <a:bodyPr wrap="none" anchor="ctr"/>
          <a:lstStyle/>
          <a:p>
            <a:pPr algn="ctr"/>
            <a:r>
              <a:rPr lang="en-US" sz="1800">
                <a:latin typeface="Verdana" charset="0"/>
              </a:rPr>
              <a:t>Diffuse lesion,</a:t>
            </a:r>
          </a:p>
          <a:p>
            <a:pPr algn="ctr"/>
            <a:r>
              <a:rPr lang="en-US" sz="1800">
                <a:latin typeface="Verdana" charset="0"/>
              </a:rPr>
              <a:t>(Usually pontine, high grade,</a:t>
            </a:r>
          </a:p>
          <a:p>
            <a:pPr algn="ctr"/>
            <a:r>
              <a:rPr lang="en-US" sz="1800">
                <a:latin typeface="Verdana" charset="0"/>
              </a:rPr>
              <a:t>clinically aggressive)</a:t>
            </a:r>
          </a:p>
        </p:txBody>
      </p:sp>
      <p:sp>
        <p:nvSpPr>
          <p:cNvPr id="28679" name="Line 8"/>
          <p:cNvSpPr>
            <a:spLocks noChangeShapeType="1"/>
          </p:cNvSpPr>
          <p:nvPr/>
        </p:nvSpPr>
        <p:spPr bwMode="auto">
          <a:xfrm>
            <a:off x="1981200" y="4343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0" name="Rectangle 9"/>
          <p:cNvSpPr>
            <a:spLocks noChangeArrowheads="1"/>
          </p:cNvSpPr>
          <p:nvPr/>
        </p:nvSpPr>
        <p:spPr bwMode="auto">
          <a:xfrm>
            <a:off x="228600" y="4876800"/>
            <a:ext cx="3962400" cy="762000"/>
          </a:xfrm>
          <a:prstGeom prst="rect">
            <a:avLst/>
          </a:prstGeom>
          <a:solidFill>
            <a:schemeClr val="accent1"/>
          </a:solidFill>
          <a:ln w="9525">
            <a:solidFill>
              <a:schemeClr val="tx1"/>
            </a:solidFill>
            <a:miter lim="800000"/>
            <a:headEnd/>
            <a:tailEnd/>
          </a:ln>
        </p:spPr>
        <p:txBody>
          <a:bodyPr wrap="none" anchor="ctr"/>
          <a:lstStyle/>
          <a:p>
            <a:pPr algn="ctr"/>
            <a:r>
              <a:rPr lang="en-US" sz="1800">
                <a:latin typeface="Verdana" charset="0"/>
              </a:rPr>
              <a:t>No need of biopsy</a:t>
            </a:r>
          </a:p>
          <a:p>
            <a:pPr algn="ctr"/>
            <a:r>
              <a:rPr lang="en-US" sz="1800">
                <a:latin typeface="Verdana" charset="0"/>
              </a:rPr>
              <a:t>Steroids, CSF diversion if needed</a:t>
            </a:r>
          </a:p>
        </p:txBody>
      </p:sp>
      <p:sp>
        <p:nvSpPr>
          <p:cNvPr id="28681" name="Line 10"/>
          <p:cNvSpPr>
            <a:spLocks noChangeShapeType="1"/>
          </p:cNvSpPr>
          <p:nvPr/>
        </p:nvSpPr>
        <p:spPr bwMode="auto">
          <a:xfrm>
            <a:off x="1981200" y="5562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2" name="Oval 11"/>
          <p:cNvSpPr>
            <a:spLocks noChangeArrowheads="1"/>
          </p:cNvSpPr>
          <p:nvPr/>
        </p:nvSpPr>
        <p:spPr bwMode="auto">
          <a:xfrm>
            <a:off x="381000" y="5867400"/>
            <a:ext cx="3352800" cy="685800"/>
          </a:xfrm>
          <a:prstGeom prst="ellipse">
            <a:avLst/>
          </a:prstGeom>
          <a:solidFill>
            <a:schemeClr val="accent1"/>
          </a:solidFill>
          <a:ln w="9525">
            <a:solidFill>
              <a:schemeClr val="tx1"/>
            </a:solidFill>
            <a:round/>
            <a:headEnd/>
            <a:tailEnd/>
          </a:ln>
        </p:spPr>
        <p:txBody>
          <a:bodyPr wrap="none" anchor="ctr"/>
          <a:lstStyle/>
          <a:p>
            <a:pPr algn="ctr"/>
            <a:r>
              <a:rPr lang="en-US" sz="1800">
                <a:latin typeface="Verdana" charset="0"/>
              </a:rPr>
              <a:t>DIRECT RT+CT	</a:t>
            </a:r>
          </a:p>
        </p:txBody>
      </p:sp>
      <p:sp>
        <p:nvSpPr>
          <p:cNvPr id="28683" name="Rectangle 12"/>
          <p:cNvSpPr>
            <a:spLocks noChangeArrowheads="1"/>
          </p:cNvSpPr>
          <p:nvPr/>
        </p:nvSpPr>
        <p:spPr bwMode="auto">
          <a:xfrm>
            <a:off x="5029200" y="3352800"/>
            <a:ext cx="3810000" cy="914400"/>
          </a:xfrm>
          <a:prstGeom prst="rect">
            <a:avLst/>
          </a:prstGeom>
          <a:solidFill>
            <a:schemeClr val="accent1"/>
          </a:solidFill>
          <a:ln w="9525">
            <a:solidFill>
              <a:schemeClr val="tx1"/>
            </a:solidFill>
            <a:miter lim="800000"/>
            <a:headEnd/>
            <a:tailEnd/>
          </a:ln>
        </p:spPr>
        <p:txBody>
          <a:bodyPr wrap="none" anchor="ctr"/>
          <a:lstStyle/>
          <a:p>
            <a:pPr algn="ctr"/>
            <a:r>
              <a:rPr lang="en-US" sz="1800">
                <a:latin typeface="Verdana" charset="0"/>
              </a:rPr>
              <a:t>Lesion not diffuse on MRI</a:t>
            </a:r>
          </a:p>
        </p:txBody>
      </p:sp>
      <p:sp>
        <p:nvSpPr>
          <p:cNvPr id="28684" name="Line 13"/>
          <p:cNvSpPr>
            <a:spLocks noChangeShapeType="1"/>
          </p:cNvSpPr>
          <p:nvPr/>
        </p:nvSpPr>
        <p:spPr bwMode="auto">
          <a:xfrm>
            <a:off x="6858000" y="4343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5" name="Rectangle 14"/>
          <p:cNvSpPr>
            <a:spLocks noChangeArrowheads="1"/>
          </p:cNvSpPr>
          <p:nvPr/>
        </p:nvSpPr>
        <p:spPr bwMode="auto">
          <a:xfrm>
            <a:off x="5181600" y="4876800"/>
            <a:ext cx="3429000" cy="1447800"/>
          </a:xfrm>
          <a:prstGeom prst="rect">
            <a:avLst/>
          </a:prstGeom>
          <a:solidFill>
            <a:schemeClr val="accent1"/>
          </a:solidFill>
          <a:ln w="9525">
            <a:solidFill>
              <a:schemeClr val="tx1"/>
            </a:solidFill>
            <a:miter lim="800000"/>
            <a:headEnd/>
            <a:tailEnd/>
          </a:ln>
        </p:spPr>
        <p:txBody>
          <a:bodyPr wrap="none" anchor="ctr"/>
          <a:lstStyle/>
          <a:p>
            <a:pPr algn="ctr"/>
            <a:r>
              <a:rPr lang="en-US" sz="1800">
                <a:latin typeface="Verdana" charset="0"/>
              </a:rPr>
              <a:t>Regardless of location, </a:t>
            </a:r>
          </a:p>
          <a:p>
            <a:pPr algn="ctr"/>
            <a:r>
              <a:rPr lang="en-US" sz="1800">
                <a:latin typeface="Verdana" charset="0"/>
              </a:rPr>
              <a:t>have a significant probability</a:t>
            </a:r>
          </a:p>
          <a:p>
            <a:pPr algn="ctr"/>
            <a:r>
              <a:rPr lang="en-US" sz="1800">
                <a:latin typeface="Verdana" charset="0"/>
              </a:rPr>
              <a:t> of being </a:t>
            </a:r>
            <a:r>
              <a:rPr lang="en-US" sz="1800" b="1">
                <a:latin typeface="Verdana" charset="0"/>
              </a:rPr>
              <a:t>low grade</a:t>
            </a:r>
            <a:r>
              <a:rPr lang="en-US" sz="1800">
                <a:latin typeface="Verdana" charset="0"/>
              </a:rPr>
              <a:t> </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a:latin typeface="Georgia" charset="0"/>
                <a:ea typeface="MS PGothic" charset="0"/>
              </a:rPr>
              <a:t>Practical decisions regarding treatment of BSG</a:t>
            </a:r>
          </a:p>
        </p:txBody>
      </p:sp>
      <p:sp>
        <p:nvSpPr>
          <p:cNvPr id="29698" name="Rectangle 4"/>
          <p:cNvSpPr>
            <a:spLocks noChangeArrowheads="1"/>
          </p:cNvSpPr>
          <p:nvPr>
            <p:ph type="body" idx="1"/>
          </p:nvPr>
        </p:nvSpPr>
        <p:spPr>
          <a:xfrm>
            <a:off x="2438400" y="1752600"/>
            <a:ext cx="3962400" cy="914400"/>
          </a:xfrm>
          <a:solidFill>
            <a:schemeClr val="accent1"/>
          </a:solidFill>
          <a:ln>
            <a:solidFill>
              <a:schemeClr val="tx1"/>
            </a:solidFill>
            <a:miter lim="800000"/>
            <a:headEnd/>
            <a:tailEnd/>
          </a:ln>
        </p:spPr>
        <p:txBody>
          <a:bodyPr/>
          <a:lstStyle/>
          <a:p>
            <a:pPr algn="ctr">
              <a:spcBef>
                <a:spcPct val="0"/>
              </a:spcBef>
              <a:buClrTx/>
              <a:buFontTx/>
              <a:buNone/>
            </a:pPr>
            <a:r>
              <a:rPr lang="en-US" sz="2600">
                <a:latin typeface="Georgia" charset="0"/>
                <a:ea typeface="MS PGothic" charset="0"/>
              </a:rPr>
              <a:t>Lesion not diffuse on MRI</a:t>
            </a:r>
          </a:p>
        </p:txBody>
      </p:sp>
      <p:sp>
        <p:nvSpPr>
          <p:cNvPr id="29699" name="Line 5"/>
          <p:cNvSpPr>
            <a:spLocks noChangeShapeType="1"/>
          </p:cNvSpPr>
          <p:nvPr/>
        </p:nvSpPr>
        <p:spPr bwMode="auto">
          <a:xfrm flipH="1">
            <a:off x="900113" y="2362200"/>
            <a:ext cx="1538287"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0" name="Rectangle 6"/>
          <p:cNvSpPr>
            <a:spLocks noChangeArrowheads="1"/>
          </p:cNvSpPr>
          <p:nvPr/>
        </p:nvSpPr>
        <p:spPr bwMode="auto">
          <a:xfrm>
            <a:off x="228600" y="3124200"/>
            <a:ext cx="1223963" cy="762000"/>
          </a:xfrm>
          <a:prstGeom prst="rect">
            <a:avLst/>
          </a:prstGeom>
          <a:solidFill>
            <a:schemeClr val="accent1"/>
          </a:solidFill>
          <a:ln w="9525">
            <a:solidFill>
              <a:schemeClr val="tx1"/>
            </a:solidFill>
            <a:miter lim="800000"/>
            <a:headEnd/>
            <a:tailEnd/>
          </a:ln>
        </p:spPr>
        <p:txBody>
          <a:bodyPr wrap="none" anchor="ctr"/>
          <a:lstStyle/>
          <a:p>
            <a:pPr algn="ctr"/>
            <a:r>
              <a:rPr lang="en-US" sz="1200">
                <a:latin typeface="Verdana" charset="0"/>
              </a:rPr>
              <a:t>Cervico-</a:t>
            </a:r>
          </a:p>
          <a:p>
            <a:pPr algn="ctr"/>
            <a:r>
              <a:rPr lang="en-US" sz="1200">
                <a:latin typeface="Verdana" charset="0"/>
              </a:rPr>
              <a:t>medullary</a:t>
            </a:r>
          </a:p>
        </p:txBody>
      </p:sp>
      <p:sp>
        <p:nvSpPr>
          <p:cNvPr id="29701" name="Line 7"/>
          <p:cNvSpPr>
            <a:spLocks noChangeShapeType="1"/>
          </p:cNvSpPr>
          <p:nvPr/>
        </p:nvSpPr>
        <p:spPr bwMode="auto">
          <a:xfrm>
            <a:off x="838200" y="3886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2" name="Rectangle 8"/>
          <p:cNvSpPr>
            <a:spLocks noChangeArrowheads="1"/>
          </p:cNvSpPr>
          <p:nvPr/>
        </p:nvSpPr>
        <p:spPr bwMode="auto">
          <a:xfrm>
            <a:off x="152400" y="4191000"/>
            <a:ext cx="1447800" cy="1143000"/>
          </a:xfrm>
          <a:prstGeom prst="rect">
            <a:avLst/>
          </a:prstGeom>
          <a:solidFill>
            <a:schemeClr val="accent1"/>
          </a:solidFill>
          <a:ln w="9525">
            <a:solidFill>
              <a:schemeClr val="tx1"/>
            </a:solidFill>
            <a:miter lim="800000"/>
            <a:headEnd/>
            <a:tailEnd/>
          </a:ln>
        </p:spPr>
        <p:txBody>
          <a:bodyPr wrap="none" anchor="ctr"/>
          <a:lstStyle/>
          <a:p>
            <a:pPr algn="ctr"/>
            <a:r>
              <a:rPr lang="en-US" sz="1200">
                <a:latin typeface="Verdana" charset="0"/>
              </a:rPr>
              <a:t>Usually low grade,</a:t>
            </a:r>
          </a:p>
          <a:p>
            <a:pPr algn="ctr"/>
            <a:r>
              <a:rPr lang="en-US" sz="1200">
                <a:latin typeface="Verdana" charset="0"/>
              </a:rPr>
              <a:t>Astrocytoma &amp; </a:t>
            </a:r>
          </a:p>
          <a:p>
            <a:pPr algn="ctr"/>
            <a:r>
              <a:rPr lang="en-US" sz="1200">
                <a:latin typeface="Verdana" charset="0"/>
              </a:rPr>
              <a:t>ganglioglioma</a:t>
            </a:r>
          </a:p>
        </p:txBody>
      </p:sp>
      <p:sp>
        <p:nvSpPr>
          <p:cNvPr id="29703" name="Line 9"/>
          <p:cNvSpPr>
            <a:spLocks noChangeShapeType="1"/>
          </p:cNvSpPr>
          <p:nvPr/>
        </p:nvSpPr>
        <p:spPr bwMode="auto">
          <a:xfrm>
            <a:off x="838200" y="5410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4" name="Oval 10"/>
          <p:cNvSpPr>
            <a:spLocks noChangeArrowheads="1"/>
          </p:cNvSpPr>
          <p:nvPr/>
        </p:nvSpPr>
        <p:spPr bwMode="auto">
          <a:xfrm>
            <a:off x="0" y="5791200"/>
            <a:ext cx="1752600" cy="762000"/>
          </a:xfrm>
          <a:prstGeom prst="ellipse">
            <a:avLst/>
          </a:prstGeom>
          <a:solidFill>
            <a:schemeClr val="accent1"/>
          </a:solidFill>
          <a:ln w="9525">
            <a:solidFill>
              <a:schemeClr val="tx1"/>
            </a:solidFill>
            <a:round/>
            <a:headEnd/>
            <a:tailEnd/>
          </a:ln>
        </p:spPr>
        <p:txBody>
          <a:bodyPr wrap="none" anchor="ctr"/>
          <a:lstStyle/>
          <a:p>
            <a:pPr algn="ctr"/>
            <a:r>
              <a:rPr lang="en-US" sz="1200">
                <a:latin typeface="Verdana" charset="0"/>
              </a:rPr>
              <a:t>Radical surgery</a:t>
            </a:r>
          </a:p>
        </p:txBody>
      </p:sp>
      <p:sp>
        <p:nvSpPr>
          <p:cNvPr id="29705" name="Line 11"/>
          <p:cNvSpPr>
            <a:spLocks noChangeShapeType="1"/>
          </p:cNvSpPr>
          <p:nvPr/>
        </p:nvSpPr>
        <p:spPr bwMode="auto">
          <a:xfrm flipH="1">
            <a:off x="2819400" y="2743200"/>
            <a:ext cx="23495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6" name="Rectangle 12"/>
          <p:cNvSpPr>
            <a:spLocks noChangeArrowheads="1"/>
          </p:cNvSpPr>
          <p:nvPr/>
        </p:nvSpPr>
        <p:spPr bwMode="auto">
          <a:xfrm>
            <a:off x="1828800" y="3124200"/>
            <a:ext cx="1236663" cy="685800"/>
          </a:xfrm>
          <a:prstGeom prst="rect">
            <a:avLst/>
          </a:prstGeom>
          <a:solidFill>
            <a:schemeClr val="accent1"/>
          </a:solidFill>
          <a:ln w="9525">
            <a:solidFill>
              <a:schemeClr val="tx1"/>
            </a:solidFill>
            <a:miter lim="800000"/>
            <a:headEnd/>
            <a:tailEnd/>
          </a:ln>
        </p:spPr>
        <p:txBody>
          <a:bodyPr wrap="none" anchor="ctr"/>
          <a:lstStyle/>
          <a:p>
            <a:pPr algn="ctr"/>
            <a:r>
              <a:rPr lang="en-US" sz="1200">
                <a:latin typeface="Verdana" charset="0"/>
              </a:rPr>
              <a:t>Focal midbrain,</a:t>
            </a:r>
          </a:p>
          <a:p>
            <a:pPr algn="ctr"/>
            <a:r>
              <a:rPr lang="en-US" sz="1200">
                <a:latin typeface="Verdana" charset="0"/>
              </a:rPr>
              <a:t>Tectal plate </a:t>
            </a:r>
          </a:p>
        </p:txBody>
      </p:sp>
      <p:sp>
        <p:nvSpPr>
          <p:cNvPr id="29707" name="Line 13"/>
          <p:cNvSpPr>
            <a:spLocks noChangeShapeType="1"/>
          </p:cNvSpPr>
          <p:nvPr/>
        </p:nvSpPr>
        <p:spPr bwMode="auto">
          <a:xfrm>
            <a:off x="2590800" y="3886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8" name="Rectangle 14"/>
          <p:cNvSpPr>
            <a:spLocks noChangeArrowheads="1"/>
          </p:cNvSpPr>
          <p:nvPr/>
        </p:nvSpPr>
        <p:spPr bwMode="auto">
          <a:xfrm>
            <a:off x="1905000" y="4191000"/>
            <a:ext cx="1219200" cy="1143000"/>
          </a:xfrm>
          <a:prstGeom prst="rect">
            <a:avLst/>
          </a:prstGeom>
          <a:solidFill>
            <a:schemeClr val="accent1"/>
          </a:solidFill>
          <a:ln w="9525">
            <a:solidFill>
              <a:schemeClr val="tx1"/>
            </a:solidFill>
            <a:miter lim="800000"/>
            <a:headEnd/>
            <a:tailEnd/>
          </a:ln>
        </p:spPr>
        <p:txBody>
          <a:bodyPr wrap="none" anchor="ctr"/>
          <a:lstStyle/>
          <a:p>
            <a:pPr algn="ctr"/>
            <a:r>
              <a:rPr lang="en-US" sz="1200">
                <a:latin typeface="Verdana" charset="0"/>
              </a:rPr>
              <a:t>ETV ± Biopsy</a:t>
            </a:r>
          </a:p>
        </p:txBody>
      </p:sp>
      <p:sp>
        <p:nvSpPr>
          <p:cNvPr id="29709" name="Line 15"/>
          <p:cNvSpPr>
            <a:spLocks noChangeShapeType="1"/>
          </p:cNvSpPr>
          <p:nvPr/>
        </p:nvSpPr>
        <p:spPr bwMode="auto">
          <a:xfrm>
            <a:off x="2514600" y="5334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0" name="Oval 16"/>
          <p:cNvSpPr>
            <a:spLocks noChangeArrowheads="1"/>
          </p:cNvSpPr>
          <p:nvPr/>
        </p:nvSpPr>
        <p:spPr bwMode="auto">
          <a:xfrm>
            <a:off x="1828800" y="5791200"/>
            <a:ext cx="1423988" cy="685800"/>
          </a:xfrm>
          <a:prstGeom prst="ellipse">
            <a:avLst/>
          </a:prstGeom>
          <a:solidFill>
            <a:schemeClr val="accent1"/>
          </a:solidFill>
          <a:ln w="9525">
            <a:solidFill>
              <a:schemeClr val="tx1"/>
            </a:solidFill>
            <a:round/>
            <a:headEnd/>
            <a:tailEnd/>
          </a:ln>
        </p:spPr>
        <p:txBody>
          <a:bodyPr wrap="none" anchor="ctr"/>
          <a:lstStyle/>
          <a:p>
            <a:pPr algn="ctr"/>
            <a:r>
              <a:rPr lang="en-US" sz="1200">
                <a:latin typeface="Verdana" charset="0"/>
              </a:rPr>
              <a:t>Periodic followup</a:t>
            </a:r>
          </a:p>
        </p:txBody>
      </p:sp>
      <p:sp>
        <p:nvSpPr>
          <p:cNvPr id="29711" name="Line 17"/>
          <p:cNvSpPr>
            <a:spLocks noChangeShapeType="1"/>
          </p:cNvSpPr>
          <p:nvPr/>
        </p:nvSpPr>
        <p:spPr bwMode="auto">
          <a:xfrm flipH="1">
            <a:off x="4267200" y="2743200"/>
            <a:ext cx="304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2" name="Rectangle 18"/>
          <p:cNvSpPr>
            <a:spLocks noChangeArrowheads="1"/>
          </p:cNvSpPr>
          <p:nvPr/>
        </p:nvSpPr>
        <p:spPr bwMode="auto">
          <a:xfrm>
            <a:off x="3657600" y="3048000"/>
            <a:ext cx="942975" cy="762000"/>
          </a:xfrm>
          <a:prstGeom prst="rect">
            <a:avLst/>
          </a:prstGeom>
          <a:solidFill>
            <a:schemeClr val="accent1"/>
          </a:solidFill>
          <a:ln w="9525">
            <a:solidFill>
              <a:schemeClr val="tx1"/>
            </a:solidFill>
            <a:miter lim="800000"/>
            <a:headEnd/>
            <a:tailEnd/>
          </a:ln>
        </p:spPr>
        <p:txBody>
          <a:bodyPr wrap="none" anchor="ctr"/>
          <a:lstStyle/>
          <a:p>
            <a:pPr algn="ctr"/>
            <a:r>
              <a:rPr lang="en-US" sz="1200">
                <a:latin typeface="Verdana" charset="0"/>
              </a:rPr>
              <a:t>Focal </a:t>
            </a:r>
          </a:p>
          <a:p>
            <a:pPr algn="ctr"/>
            <a:r>
              <a:rPr lang="en-US" sz="1200">
                <a:latin typeface="Verdana" charset="0"/>
              </a:rPr>
              <a:t>medullary</a:t>
            </a:r>
          </a:p>
        </p:txBody>
      </p:sp>
      <p:sp>
        <p:nvSpPr>
          <p:cNvPr id="29713" name="Line 19"/>
          <p:cNvSpPr>
            <a:spLocks noChangeShapeType="1"/>
          </p:cNvSpPr>
          <p:nvPr/>
        </p:nvSpPr>
        <p:spPr bwMode="auto">
          <a:xfrm>
            <a:off x="4191000" y="3810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4" name="Rectangle 20"/>
          <p:cNvSpPr>
            <a:spLocks noChangeArrowheads="1"/>
          </p:cNvSpPr>
          <p:nvPr/>
        </p:nvSpPr>
        <p:spPr bwMode="auto">
          <a:xfrm>
            <a:off x="3657600" y="4191000"/>
            <a:ext cx="1295400" cy="1143000"/>
          </a:xfrm>
          <a:prstGeom prst="rect">
            <a:avLst/>
          </a:prstGeom>
          <a:solidFill>
            <a:schemeClr val="accent1"/>
          </a:solidFill>
          <a:ln w="9525">
            <a:solidFill>
              <a:schemeClr val="tx1"/>
            </a:solidFill>
            <a:miter lim="800000"/>
            <a:headEnd/>
            <a:tailEnd/>
          </a:ln>
        </p:spPr>
        <p:txBody>
          <a:bodyPr wrap="none" anchor="ctr"/>
          <a:lstStyle/>
          <a:p>
            <a:pPr algn="ctr"/>
            <a:r>
              <a:rPr lang="en-US" sz="1200">
                <a:latin typeface="Verdana" charset="0"/>
              </a:rPr>
              <a:t>Upto 50% low </a:t>
            </a:r>
          </a:p>
          <a:p>
            <a:pPr algn="ctr"/>
            <a:r>
              <a:rPr lang="en-US" sz="1200">
                <a:latin typeface="Verdana" charset="0"/>
              </a:rPr>
              <a:t>grade </a:t>
            </a:r>
          </a:p>
          <a:p>
            <a:pPr algn="ctr"/>
            <a:r>
              <a:rPr lang="en-US" sz="1200">
                <a:latin typeface="Verdana" charset="0"/>
              </a:rPr>
              <a:t> astrocytoma</a:t>
            </a:r>
          </a:p>
        </p:txBody>
      </p:sp>
      <p:sp>
        <p:nvSpPr>
          <p:cNvPr id="29715" name="Line 21"/>
          <p:cNvSpPr>
            <a:spLocks noChangeShapeType="1"/>
          </p:cNvSpPr>
          <p:nvPr/>
        </p:nvSpPr>
        <p:spPr bwMode="auto">
          <a:xfrm>
            <a:off x="4191000" y="5334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6" name="Oval 22"/>
          <p:cNvSpPr>
            <a:spLocks noChangeArrowheads="1"/>
          </p:cNvSpPr>
          <p:nvPr/>
        </p:nvSpPr>
        <p:spPr bwMode="auto">
          <a:xfrm>
            <a:off x="3505200" y="5562600"/>
            <a:ext cx="1524000" cy="1066800"/>
          </a:xfrm>
          <a:prstGeom prst="ellipse">
            <a:avLst/>
          </a:prstGeom>
          <a:solidFill>
            <a:schemeClr val="accent1"/>
          </a:solidFill>
          <a:ln w="9525">
            <a:solidFill>
              <a:schemeClr val="tx1"/>
            </a:solidFill>
            <a:round/>
            <a:headEnd/>
            <a:tailEnd/>
          </a:ln>
        </p:spPr>
        <p:txBody>
          <a:bodyPr wrap="none" anchor="ctr"/>
          <a:lstStyle/>
          <a:p>
            <a:pPr algn="ctr"/>
            <a:r>
              <a:rPr lang="en-US" sz="1200">
                <a:latin typeface="Verdana" charset="0"/>
              </a:rPr>
              <a:t>Surgery may </a:t>
            </a:r>
          </a:p>
          <a:p>
            <a:pPr algn="ctr"/>
            <a:r>
              <a:rPr lang="en-US" sz="1200">
                <a:latin typeface="Verdana" charset="0"/>
              </a:rPr>
              <a:t>be considered</a:t>
            </a:r>
          </a:p>
          <a:p>
            <a:pPr algn="ctr"/>
            <a:r>
              <a:rPr lang="en-US" sz="1200">
                <a:latin typeface="Verdana" charset="0"/>
              </a:rPr>
              <a:t>weighing the risks</a:t>
            </a:r>
          </a:p>
        </p:txBody>
      </p:sp>
      <p:sp>
        <p:nvSpPr>
          <p:cNvPr id="29717" name="Line 23"/>
          <p:cNvSpPr>
            <a:spLocks noChangeShapeType="1"/>
          </p:cNvSpPr>
          <p:nvPr/>
        </p:nvSpPr>
        <p:spPr bwMode="auto">
          <a:xfrm>
            <a:off x="5410200" y="2667000"/>
            <a:ext cx="533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8" name="Rectangle 24"/>
          <p:cNvSpPr>
            <a:spLocks noChangeArrowheads="1"/>
          </p:cNvSpPr>
          <p:nvPr/>
        </p:nvSpPr>
        <p:spPr bwMode="auto">
          <a:xfrm>
            <a:off x="5638800" y="3124200"/>
            <a:ext cx="1143000" cy="685800"/>
          </a:xfrm>
          <a:prstGeom prst="rect">
            <a:avLst/>
          </a:prstGeom>
          <a:solidFill>
            <a:schemeClr val="accent1"/>
          </a:solidFill>
          <a:ln w="9525">
            <a:solidFill>
              <a:schemeClr val="tx1"/>
            </a:solidFill>
            <a:miter lim="800000"/>
            <a:headEnd/>
            <a:tailEnd/>
          </a:ln>
        </p:spPr>
        <p:txBody>
          <a:bodyPr wrap="none" anchor="ctr"/>
          <a:lstStyle/>
          <a:p>
            <a:pPr algn="ctr"/>
            <a:r>
              <a:rPr lang="en-US" sz="1200">
                <a:latin typeface="Verdana" charset="0"/>
              </a:rPr>
              <a:t>Cystic</a:t>
            </a:r>
          </a:p>
        </p:txBody>
      </p:sp>
      <p:sp>
        <p:nvSpPr>
          <p:cNvPr id="29719" name="Line 25"/>
          <p:cNvSpPr>
            <a:spLocks noChangeShapeType="1"/>
          </p:cNvSpPr>
          <p:nvPr/>
        </p:nvSpPr>
        <p:spPr bwMode="auto">
          <a:xfrm>
            <a:off x="6019800" y="3810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20" name="Oval 26"/>
          <p:cNvSpPr>
            <a:spLocks noChangeArrowheads="1"/>
          </p:cNvSpPr>
          <p:nvPr/>
        </p:nvSpPr>
        <p:spPr bwMode="auto">
          <a:xfrm>
            <a:off x="5181600" y="5486400"/>
            <a:ext cx="1981200" cy="1143000"/>
          </a:xfrm>
          <a:prstGeom prst="ellipse">
            <a:avLst/>
          </a:prstGeom>
          <a:solidFill>
            <a:schemeClr val="accent1"/>
          </a:solidFill>
          <a:ln w="9525">
            <a:solidFill>
              <a:schemeClr val="tx1"/>
            </a:solidFill>
            <a:round/>
            <a:headEnd/>
            <a:tailEnd/>
          </a:ln>
        </p:spPr>
        <p:txBody>
          <a:bodyPr wrap="none" anchor="ctr"/>
          <a:lstStyle/>
          <a:p>
            <a:pPr algn="ctr"/>
            <a:r>
              <a:rPr lang="en-US" sz="1200">
                <a:latin typeface="Verdana" charset="0"/>
              </a:rPr>
              <a:t>Cyst decompression </a:t>
            </a:r>
          </a:p>
          <a:p>
            <a:pPr algn="ctr"/>
            <a:r>
              <a:rPr lang="en-US" sz="1200">
                <a:latin typeface="Verdana" charset="0"/>
              </a:rPr>
              <a:t>With radical excision </a:t>
            </a:r>
          </a:p>
          <a:p>
            <a:pPr algn="ctr"/>
            <a:r>
              <a:rPr lang="en-US" sz="1200">
                <a:latin typeface="Verdana" charset="0"/>
              </a:rPr>
              <a:t>of nodule</a:t>
            </a:r>
          </a:p>
        </p:txBody>
      </p:sp>
      <p:sp>
        <p:nvSpPr>
          <p:cNvPr id="29721" name="Line 28"/>
          <p:cNvSpPr>
            <a:spLocks noChangeShapeType="1"/>
          </p:cNvSpPr>
          <p:nvPr/>
        </p:nvSpPr>
        <p:spPr bwMode="auto">
          <a:xfrm>
            <a:off x="6400800" y="2209800"/>
            <a:ext cx="15240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22" name="Rectangle 29"/>
          <p:cNvSpPr>
            <a:spLocks noChangeArrowheads="1"/>
          </p:cNvSpPr>
          <p:nvPr/>
        </p:nvSpPr>
        <p:spPr bwMode="auto">
          <a:xfrm>
            <a:off x="7239000" y="3124200"/>
            <a:ext cx="1600200" cy="762000"/>
          </a:xfrm>
          <a:prstGeom prst="rect">
            <a:avLst/>
          </a:prstGeom>
          <a:solidFill>
            <a:schemeClr val="accent1"/>
          </a:solidFill>
          <a:ln w="9525">
            <a:solidFill>
              <a:schemeClr val="tx1"/>
            </a:solidFill>
            <a:miter lim="800000"/>
            <a:headEnd/>
            <a:tailEnd/>
          </a:ln>
        </p:spPr>
        <p:txBody>
          <a:bodyPr wrap="none" anchor="ctr"/>
          <a:lstStyle/>
          <a:p>
            <a:pPr algn="ctr"/>
            <a:r>
              <a:rPr lang="en-US" sz="1200">
                <a:latin typeface="Verdana" charset="0"/>
              </a:rPr>
              <a:t>Dorsally exophytic</a:t>
            </a:r>
          </a:p>
        </p:txBody>
      </p:sp>
      <p:sp>
        <p:nvSpPr>
          <p:cNvPr id="29723" name="Line 31"/>
          <p:cNvSpPr>
            <a:spLocks noChangeShapeType="1"/>
          </p:cNvSpPr>
          <p:nvPr/>
        </p:nvSpPr>
        <p:spPr bwMode="auto">
          <a:xfrm>
            <a:off x="7924800" y="3886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24" name="Rectangle 32"/>
          <p:cNvSpPr>
            <a:spLocks noChangeArrowheads="1"/>
          </p:cNvSpPr>
          <p:nvPr/>
        </p:nvSpPr>
        <p:spPr bwMode="auto">
          <a:xfrm>
            <a:off x="7391400" y="4343400"/>
            <a:ext cx="1447800" cy="838200"/>
          </a:xfrm>
          <a:prstGeom prst="rect">
            <a:avLst/>
          </a:prstGeom>
          <a:solidFill>
            <a:schemeClr val="accent1"/>
          </a:solidFill>
          <a:ln w="9525">
            <a:solidFill>
              <a:schemeClr val="tx1"/>
            </a:solidFill>
            <a:miter lim="800000"/>
            <a:headEnd/>
            <a:tailEnd/>
          </a:ln>
        </p:spPr>
        <p:txBody>
          <a:bodyPr wrap="none" anchor="ctr"/>
          <a:lstStyle/>
          <a:p>
            <a:pPr algn="ctr"/>
            <a:r>
              <a:rPr lang="en-US" sz="1200">
                <a:latin typeface="Verdana" charset="0"/>
              </a:rPr>
              <a:t>Usually low grade,</a:t>
            </a:r>
          </a:p>
          <a:p>
            <a:pPr algn="ctr"/>
            <a:r>
              <a:rPr lang="en-US" sz="1200">
                <a:latin typeface="Verdana" charset="0"/>
              </a:rPr>
              <a:t>astrocytoma </a:t>
            </a:r>
          </a:p>
        </p:txBody>
      </p:sp>
      <p:sp>
        <p:nvSpPr>
          <p:cNvPr id="29725" name="Rectangle 33"/>
          <p:cNvSpPr>
            <a:spLocks noChangeArrowheads="1"/>
          </p:cNvSpPr>
          <p:nvPr/>
        </p:nvSpPr>
        <p:spPr bwMode="auto">
          <a:xfrm>
            <a:off x="5334000" y="4343400"/>
            <a:ext cx="1676400" cy="914400"/>
          </a:xfrm>
          <a:prstGeom prst="rect">
            <a:avLst/>
          </a:prstGeom>
          <a:solidFill>
            <a:schemeClr val="accent1"/>
          </a:solidFill>
          <a:ln w="9525">
            <a:solidFill>
              <a:schemeClr val="tx1"/>
            </a:solidFill>
            <a:miter lim="800000"/>
            <a:headEnd/>
            <a:tailEnd/>
          </a:ln>
        </p:spPr>
        <p:txBody>
          <a:bodyPr wrap="none" anchor="ctr"/>
          <a:lstStyle/>
          <a:p>
            <a:pPr algn="ctr"/>
            <a:r>
              <a:rPr lang="en-US" sz="1200">
                <a:latin typeface="Verdana" charset="0"/>
              </a:rPr>
              <a:t>Usually</a:t>
            </a:r>
          </a:p>
          <a:p>
            <a:pPr algn="ctr"/>
            <a:r>
              <a:rPr lang="en-US" sz="1200">
                <a:latin typeface="Verdana" charset="0"/>
              </a:rPr>
              <a:t> pilocytic astrocytoma</a:t>
            </a:r>
          </a:p>
        </p:txBody>
      </p:sp>
      <p:sp>
        <p:nvSpPr>
          <p:cNvPr id="29726" name="Line 34"/>
          <p:cNvSpPr>
            <a:spLocks noChangeShapeType="1"/>
          </p:cNvSpPr>
          <p:nvPr/>
        </p:nvSpPr>
        <p:spPr bwMode="auto">
          <a:xfrm>
            <a:off x="6019800" y="52578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27" name="Line 38"/>
          <p:cNvSpPr>
            <a:spLocks noChangeShapeType="1"/>
          </p:cNvSpPr>
          <p:nvPr/>
        </p:nvSpPr>
        <p:spPr bwMode="auto">
          <a:xfrm>
            <a:off x="8001000" y="5181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28" name="Oval 39"/>
          <p:cNvSpPr>
            <a:spLocks noChangeArrowheads="1"/>
          </p:cNvSpPr>
          <p:nvPr/>
        </p:nvSpPr>
        <p:spPr bwMode="auto">
          <a:xfrm>
            <a:off x="7315200" y="5486400"/>
            <a:ext cx="1828800" cy="1066800"/>
          </a:xfrm>
          <a:prstGeom prst="ellipse">
            <a:avLst/>
          </a:prstGeom>
          <a:solidFill>
            <a:schemeClr val="accent1"/>
          </a:solidFill>
          <a:ln w="9525">
            <a:solidFill>
              <a:schemeClr val="tx1"/>
            </a:solidFill>
            <a:round/>
            <a:headEnd/>
            <a:tailEnd/>
          </a:ln>
        </p:spPr>
        <p:txBody>
          <a:bodyPr wrap="none" anchor="ctr"/>
          <a:lstStyle/>
          <a:p>
            <a:pPr algn="ctr"/>
            <a:r>
              <a:rPr lang="en-US" sz="1200">
                <a:latin typeface="Verdana" charset="0"/>
              </a:rPr>
              <a:t>Surgical excision</a:t>
            </a:r>
          </a:p>
          <a:p>
            <a:pPr algn="ctr"/>
            <a:r>
              <a:rPr lang="en-US" sz="1200">
                <a:latin typeface="Verdana" charset="0"/>
              </a:rPr>
              <a:t>flush with IV th </a:t>
            </a:r>
          </a:p>
          <a:p>
            <a:pPr algn="ctr"/>
            <a:r>
              <a:rPr lang="en-US" sz="1200">
                <a:latin typeface="Verdana" charset="0"/>
              </a:rPr>
              <a:t>ventricular floor</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endParaRPr lang="en-US">
              <a:latin typeface="Verdana" charset="0"/>
              <a:ea typeface="MS PGothic" charset="0"/>
            </a:endParaRPr>
          </a:p>
        </p:txBody>
      </p:sp>
      <p:sp>
        <p:nvSpPr>
          <p:cNvPr id="30722" name="Content Placeholder 2"/>
          <p:cNvSpPr>
            <a:spLocks noGrp="1"/>
          </p:cNvSpPr>
          <p:nvPr>
            <p:ph idx="1"/>
          </p:nvPr>
        </p:nvSpPr>
        <p:spPr/>
        <p:txBody>
          <a:bodyPr/>
          <a:lstStyle/>
          <a:p>
            <a:endParaRPr lang="en-US">
              <a:latin typeface="Verdana" charset="0"/>
              <a:ea typeface="MS PGothic" charset="0"/>
            </a:endParaRPr>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0"/>
            <a:ext cx="5549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1143000" y="304800"/>
            <a:ext cx="8001000" cy="1216025"/>
          </a:xfrm>
        </p:spPr>
        <p:txBody>
          <a:bodyPr/>
          <a:lstStyle/>
          <a:p>
            <a:pPr eaLnBrk="1" hangingPunct="1"/>
            <a:r>
              <a:rPr lang="en-US" sz="4200">
                <a:latin typeface="Georgia" charset="0"/>
                <a:ea typeface="MS PGothic" charset="0"/>
              </a:rPr>
              <a:t>Intraoperative monitoring</a:t>
            </a:r>
          </a:p>
        </p:txBody>
      </p:sp>
      <p:sp>
        <p:nvSpPr>
          <p:cNvPr id="31746" name="Rectangle 4"/>
          <p:cNvSpPr>
            <a:spLocks noGrp="1" noChangeArrowheads="1"/>
          </p:cNvSpPr>
          <p:nvPr>
            <p:ph type="body" sz="half" idx="4294967295"/>
          </p:nvPr>
        </p:nvSpPr>
        <p:spPr>
          <a:xfrm>
            <a:off x="1262063" y="1752600"/>
            <a:ext cx="7881937" cy="4267200"/>
          </a:xfrm>
        </p:spPr>
        <p:txBody>
          <a:bodyPr/>
          <a:lstStyle/>
          <a:p>
            <a:pPr eaLnBrk="1" hangingPunct="1"/>
            <a:r>
              <a:rPr lang="en-US">
                <a:latin typeface="Georgia" charset="0"/>
                <a:ea typeface="MS PGothic" charset="0"/>
              </a:rPr>
              <a:t>Cranial nerves-</a:t>
            </a:r>
          </a:p>
          <a:p>
            <a:pPr lvl="2" eaLnBrk="1" hangingPunct="1"/>
            <a:r>
              <a:rPr lang="en-US" sz="2500">
                <a:latin typeface="Georgia" charset="0"/>
                <a:ea typeface="MS PGothic" charset="0"/>
              </a:rPr>
              <a:t>EMG monitoring – III,IV,V,VI,VII, IX,X,XI,XII</a:t>
            </a:r>
          </a:p>
          <a:p>
            <a:pPr lvl="2" eaLnBrk="1" hangingPunct="1"/>
            <a:r>
              <a:rPr lang="en-US" sz="2500">
                <a:latin typeface="Georgia" charset="0"/>
                <a:ea typeface="MS PGothic" charset="0"/>
              </a:rPr>
              <a:t>BAEP</a:t>
            </a:r>
          </a:p>
          <a:p>
            <a:pPr eaLnBrk="1" hangingPunct="1"/>
            <a:r>
              <a:rPr lang="en-US">
                <a:latin typeface="Georgia" charset="0"/>
                <a:ea typeface="MS PGothic" charset="0"/>
              </a:rPr>
              <a:t>SSEP and MEP</a:t>
            </a:r>
          </a:p>
          <a:p>
            <a:pPr eaLnBrk="1" hangingPunct="1"/>
            <a:endParaRPr lang="en-US">
              <a:latin typeface="Georgi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xfrm>
            <a:off x="1143000" y="304800"/>
            <a:ext cx="8001000" cy="1216025"/>
          </a:xfrm>
        </p:spPr>
        <p:txBody>
          <a:bodyPr/>
          <a:lstStyle/>
          <a:p>
            <a:pPr eaLnBrk="1" hangingPunct="1"/>
            <a:r>
              <a:rPr lang="en-US">
                <a:latin typeface="Georgia" charset="0"/>
                <a:ea typeface="MS PGothic" charset="0"/>
              </a:rPr>
              <a:t>Anaesthesia for brainstem surgery</a:t>
            </a:r>
          </a:p>
        </p:txBody>
      </p:sp>
      <p:sp>
        <p:nvSpPr>
          <p:cNvPr id="32770" name="Rectangle 4"/>
          <p:cNvSpPr>
            <a:spLocks noGrp="1" noChangeArrowheads="1"/>
          </p:cNvSpPr>
          <p:nvPr>
            <p:ph type="body" sz="half" idx="4294967295"/>
          </p:nvPr>
        </p:nvSpPr>
        <p:spPr>
          <a:xfrm>
            <a:off x="1333500" y="1752600"/>
            <a:ext cx="7810500" cy="4267200"/>
          </a:xfrm>
        </p:spPr>
        <p:txBody>
          <a:bodyPr/>
          <a:lstStyle/>
          <a:p>
            <a:pPr eaLnBrk="1" hangingPunct="1"/>
            <a:r>
              <a:rPr lang="en-US">
                <a:latin typeface="Georgia" charset="0"/>
                <a:ea typeface="MS PGothic" charset="0"/>
              </a:rPr>
              <a:t>Multimodal monitoring – SpO2 &amp; EtCO</a:t>
            </a:r>
            <a:r>
              <a:rPr lang="en-US" baseline="-25000">
                <a:latin typeface="Georgia" charset="0"/>
                <a:ea typeface="MS PGothic" charset="0"/>
              </a:rPr>
              <a:t>2 </a:t>
            </a:r>
            <a:r>
              <a:rPr lang="en-US">
                <a:latin typeface="Georgia" charset="0"/>
                <a:ea typeface="MS PGothic" charset="0"/>
              </a:rPr>
              <a:t>monitoring, CVP line, arterial  line, trans-esophageal echocardiography,</a:t>
            </a:r>
          </a:p>
          <a:p>
            <a:pPr eaLnBrk="1" hangingPunct="1">
              <a:buFont typeface="Wingdings" charset="0"/>
              <a:buNone/>
            </a:pPr>
            <a:r>
              <a:rPr lang="en-US">
                <a:latin typeface="Georgia" charset="0"/>
                <a:ea typeface="MS PGothic" charset="0"/>
              </a:rPr>
              <a:t>     etc.</a:t>
            </a:r>
          </a:p>
          <a:p>
            <a:pPr eaLnBrk="1" hangingPunct="1"/>
            <a:endParaRPr lang="en-US">
              <a:latin typeface="Georgi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a:latin typeface="Georgia" charset="0"/>
                <a:ea typeface="MS PGothic" charset="0"/>
              </a:rPr>
              <a:t>Anaesthesia for brainstem surgery</a:t>
            </a:r>
          </a:p>
        </p:txBody>
      </p:sp>
      <p:sp>
        <p:nvSpPr>
          <p:cNvPr id="33794" name="Rectangle 3"/>
          <p:cNvSpPr>
            <a:spLocks noGrp="1" noChangeArrowheads="1"/>
          </p:cNvSpPr>
          <p:nvPr>
            <p:ph type="body" idx="1"/>
          </p:nvPr>
        </p:nvSpPr>
        <p:spPr/>
        <p:txBody>
          <a:bodyPr/>
          <a:lstStyle/>
          <a:p>
            <a:pPr eaLnBrk="1" hangingPunct="1"/>
            <a:r>
              <a:rPr lang="en-US" sz="2600">
                <a:latin typeface="Georgia" charset="0"/>
                <a:ea typeface="MS PGothic" charset="0"/>
              </a:rPr>
              <a:t>During brain stem surgery, traction of cranial nerves and stimulation of nuclei and connecting pathways may cause severe alterations in blood pressure and heart rate, sudden respiratory drive despite the surgical level of anesthesia.</a:t>
            </a:r>
          </a:p>
          <a:p>
            <a:pPr eaLnBrk="1" hangingPunct="1"/>
            <a:r>
              <a:rPr lang="en-US" sz="2600">
                <a:latin typeface="Georgia" charset="0"/>
                <a:ea typeface="MS PGothic" charset="0"/>
              </a:rPr>
              <a:t>Extreme bradycardia and ventricular arrhythmia can be life-threatening and must be treated promptly by </a:t>
            </a:r>
            <a:r>
              <a:rPr lang="en-US" sz="2600">
                <a:solidFill>
                  <a:schemeClr val="accent2"/>
                </a:solidFill>
                <a:latin typeface="Georgia" charset="0"/>
                <a:ea typeface="MS PGothic" charset="0"/>
              </a:rPr>
              <a:t>immediate interruption of surgical stimulation</a:t>
            </a:r>
            <a:r>
              <a:rPr lang="en-US" sz="2600">
                <a:latin typeface="Georgia" charset="0"/>
                <a:ea typeface="MS PGothic" charset="0"/>
              </a:rPr>
              <a:t> before any pharmacological intervention</a:t>
            </a:r>
            <a:r>
              <a:rPr lang="en-US" sz="2600">
                <a:latin typeface="Verdana" charset="0"/>
                <a:ea typeface="MS PGothic" charset="0"/>
              </a:rPr>
              <a:t>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sz="4200">
                <a:latin typeface="Georgia" charset="0"/>
                <a:ea typeface="MS PGothic" charset="0"/>
              </a:rPr>
              <a:t>Introduction</a:t>
            </a:r>
            <a:r>
              <a:rPr lang="en-US">
                <a:latin typeface="Verdana" charset="0"/>
                <a:ea typeface="MS PGothic" charset="0"/>
              </a:rPr>
              <a:t> </a:t>
            </a:r>
          </a:p>
        </p:txBody>
      </p:sp>
      <p:sp>
        <p:nvSpPr>
          <p:cNvPr id="16386" name="Rectangle 4"/>
          <p:cNvSpPr>
            <a:spLocks noGrp="1" noChangeArrowheads="1"/>
          </p:cNvSpPr>
          <p:nvPr>
            <p:ph type="body" sz="half" idx="2"/>
          </p:nvPr>
        </p:nvSpPr>
        <p:spPr>
          <a:xfrm>
            <a:off x="762000" y="1752600"/>
            <a:ext cx="7805738" cy="4267200"/>
          </a:xfrm>
        </p:spPr>
        <p:txBody>
          <a:bodyPr/>
          <a:lstStyle/>
          <a:p>
            <a:pPr eaLnBrk="1" hangingPunct="1">
              <a:lnSpc>
                <a:spcPct val="80000"/>
              </a:lnSpc>
            </a:pPr>
            <a:r>
              <a:rPr lang="en-US" sz="2000">
                <a:latin typeface="Georgia" charset="0"/>
                <a:ea typeface="MS PGothic" charset="0"/>
              </a:rPr>
              <a:t>Brainstem comprises of-</a:t>
            </a:r>
          </a:p>
          <a:p>
            <a:pPr lvl="2" eaLnBrk="1" hangingPunct="1">
              <a:lnSpc>
                <a:spcPct val="80000"/>
              </a:lnSpc>
            </a:pPr>
            <a:r>
              <a:rPr lang="en-US" sz="1700">
                <a:latin typeface="Georgia" charset="0"/>
                <a:ea typeface="MS PGothic" charset="0"/>
              </a:rPr>
              <a:t> Midbrain (Mesencephalon),</a:t>
            </a:r>
          </a:p>
          <a:p>
            <a:pPr lvl="2" eaLnBrk="1" hangingPunct="1">
              <a:lnSpc>
                <a:spcPct val="80000"/>
              </a:lnSpc>
            </a:pPr>
            <a:r>
              <a:rPr lang="en-US" sz="1700">
                <a:latin typeface="Georgia" charset="0"/>
                <a:ea typeface="MS PGothic" charset="0"/>
              </a:rPr>
              <a:t> Pons and </a:t>
            </a:r>
          </a:p>
          <a:p>
            <a:pPr lvl="2" eaLnBrk="1" hangingPunct="1">
              <a:lnSpc>
                <a:spcPct val="80000"/>
              </a:lnSpc>
            </a:pPr>
            <a:r>
              <a:rPr lang="en-US" sz="1700">
                <a:latin typeface="Georgia" charset="0"/>
                <a:ea typeface="MS PGothic" charset="0"/>
              </a:rPr>
              <a:t> Medulla</a:t>
            </a:r>
          </a:p>
          <a:p>
            <a:pPr eaLnBrk="1" hangingPunct="1">
              <a:lnSpc>
                <a:spcPct val="80000"/>
              </a:lnSpc>
            </a:pPr>
            <a:r>
              <a:rPr lang="en-US" sz="2000">
                <a:latin typeface="Georgia" charset="0"/>
                <a:ea typeface="MS PGothic" charset="0"/>
              </a:rPr>
              <a:t>Highly complex neural structure both anatomically and functionally</a:t>
            </a:r>
          </a:p>
          <a:p>
            <a:pPr eaLnBrk="1" hangingPunct="1">
              <a:lnSpc>
                <a:spcPct val="80000"/>
              </a:lnSpc>
            </a:pPr>
            <a:r>
              <a:rPr lang="en-US" sz="2000">
                <a:latin typeface="Georgia" charset="0"/>
                <a:ea typeface="MS PGothic" charset="0"/>
              </a:rPr>
              <a:t>Cranial nerve nuclei and numerous fascicles and pathways as well as reticular formation- all playing important roles in securing normal central nervous function and regulation of bodily homeostasis</a:t>
            </a:r>
          </a:p>
        </p:txBody>
      </p:sp>
      <p:sp>
        <p:nvSpPr>
          <p:cNvPr id="16387" name="Content Placeholder 1"/>
          <p:cNvSpPr>
            <a:spLocks noGrp="1"/>
          </p:cNvSpPr>
          <p:nvPr>
            <p:ph sz="half" idx="1"/>
          </p:nvPr>
        </p:nvSpPr>
        <p:spPr/>
        <p:txBody>
          <a:bodyPr/>
          <a:lstStyle/>
          <a:p>
            <a:endParaRPr lang="en-US">
              <a:latin typeface="Verdan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sz="4200">
                <a:latin typeface="Georgia" charset="0"/>
                <a:ea typeface="MS PGothic" charset="0"/>
              </a:rPr>
              <a:t>Surgical technique-</a:t>
            </a:r>
          </a:p>
        </p:txBody>
      </p:sp>
      <p:sp>
        <p:nvSpPr>
          <p:cNvPr id="34818" name="Rectangle 3"/>
          <p:cNvSpPr>
            <a:spLocks noGrp="1" noChangeArrowheads="1"/>
          </p:cNvSpPr>
          <p:nvPr>
            <p:ph type="body" idx="1"/>
          </p:nvPr>
        </p:nvSpPr>
        <p:spPr/>
        <p:txBody>
          <a:bodyPr/>
          <a:lstStyle/>
          <a:p>
            <a:pPr eaLnBrk="1" hangingPunct="1"/>
            <a:r>
              <a:rPr lang="en-US">
                <a:latin typeface="Georgia" charset="0"/>
                <a:ea typeface="MS PGothic" charset="0"/>
              </a:rPr>
              <a:t>Almost all BSTs are dorsally located, therefore should be approached through posterior fossa</a:t>
            </a:r>
          </a:p>
          <a:p>
            <a:pPr eaLnBrk="1" hangingPunct="1"/>
            <a:r>
              <a:rPr lang="en-US">
                <a:latin typeface="Georgia" charset="0"/>
                <a:ea typeface="MS PGothic" charset="0"/>
              </a:rPr>
              <a:t>Position-prone(preferred)/sitting</a:t>
            </a:r>
          </a:p>
          <a:p>
            <a:pPr eaLnBrk="1" hangingPunct="1"/>
            <a:r>
              <a:rPr lang="en-US">
                <a:latin typeface="Georgia" charset="0"/>
                <a:ea typeface="MS PGothic" charset="0"/>
              </a:rPr>
              <a:t>Midline skin incision</a:t>
            </a:r>
          </a:p>
          <a:p>
            <a:pPr eaLnBrk="1" hangingPunct="1"/>
            <a:r>
              <a:rPr lang="en-US">
                <a:latin typeface="Georgia" charset="0"/>
                <a:ea typeface="MS PGothic" charset="0"/>
              </a:rPr>
              <a:t>Suboccipital craniotomy±cervical laminotomy </a:t>
            </a:r>
          </a:p>
          <a:p>
            <a:pPr eaLnBrk="1" hangingPunct="1"/>
            <a:r>
              <a:rPr lang="en-US">
                <a:latin typeface="Georgia" charset="0"/>
                <a:ea typeface="MS PGothic" charset="0"/>
              </a:rPr>
              <a:t>Y –shaped dural opening</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sz="4200">
                <a:latin typeface="Georgia" charset="0"/>
                <a:ea typeface="MS PGothic" charset="0"/>
              </a:rPr>
              <a:t>Surgical technique-</a:t>
            </a:r>
          </a:p>
        </p:txBody>
      </p:sp>
      <p:sp>
        <p:nvSpPr>
          <p:cNvPr id="35842" name="Rectangle 3"/>
          <p:cNvSpPr>
            <a:spLocks noGrp="1" noChangeArrowheads="1"/>
          </p:cNvSpPr>
          <p:nvPr>
            <p:ph type="body" idx="1"/>
          </p:nvPr>
        </p:nvSpPr>
        <p:spPr/>
        <p:txBody>
          <a:bodyPr/>
          <a:lstStyle/>
          <a:p>
            <a:pPr eaLnBrk="1" hangingPunct="1"/>
            <a:r>
              <a:rPr lang="en-US" sz="3400">
                <a:latin typeface="Georgia" charset="0"/>
                <a:ea typeface="MS PGothic" charset="0"/>
              </a:rPr>
              <a:t>Vermis coagulated and split at appropriate level </a:t>
            </a:r>
          </a:p>
          <a:p>
            <a:pPr eaLnBrk="1" hangingPunct="1"/>
            <a:r>
              <a:rPr lang="en-US" sz="3400">
                <a:latin typeface="Georgia" charset="0"/>
                <a:ea typeface="MS PGothic" charset="0"/>
              </a:rPr>
              <a:t>Cerebellum held to the sides using self- retaining retractors( * avoid excessive side retraction – pseudobulbar palsy )</a:t>
            </a:r>
          </a:p>
          <a:p>
            <a:pPr eaLnBrk="1" hangingPunct="1"/>
            <a:r>
              <a:rPr lang="en-US" sz="3400">
                <a:latin typeface="Georgia" charset="0"/>
                <a:ea typeface="MS PGothic" charset="0"/>
              </a:rPr>
              <a:t>IV</a:t>
            </a:r>
            <a:r>
              <a:rPr lang="en-US" sz="3400" baseline="30000">
                <a:latin typeface="Georgia" charset="0"/>
                <a:ea typeface="MS PGothic" charset="0"/>
              </a:rPr>
              <a:t>th </a:t>
            </a:r>
            <a:r>
              <a:rPr lang="en-US" sz="3400">
                <a:latin typeface="Georgia" charset="0"/>
                <a:ea typeface="MS PGothic" charset="0"/>
              </a:rPr>
              <a:t>ventricle approached after division of medullary velum</a:t>
            </a:r>
          </a:p>
          <a:p>
            <a:pPr eaLnBrk="1" hangingPunct="1"/>
            <a:endParaRPr lang="en-US" sz="3400">
              <a:latin typeface="Georgia" charset="0"/>
              <a:ea typeface="MS PGothic" charset="0"/>
            </a:endParaRPr>
          </a:p>
          <a:p>
            <a:pPr eaLnBrk="1" hangingPunct="1"/>
            <a:endParaRPr lang="en-US">
              <a:latin typeface="Verdan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sz="4200">
                <a:latin typeface="Georgia" charset="0"/>
                <a:ea typeface="MS PGothic" charset="0"/>
              </a:rPr>
              <a:t>Surgical technique-</a:t>
            </a:r>
          </a:p>
        </p:txBody>
      </p:sp>
      <p:sp>
        <p:nvSpPr>
          <p:cNvPr id="36866" name="Rectangle 3"/>
          <p:cNvSpPr>
            <a:spLocks noGrp="1" noChangeArrowheads="1"/>
          </p:cNvSpPr>
          <p:nvPr>
            <p:ph type="body" idx="1"/>
          </p:nvPr>
        </p:nvSpPr>
        <p:spPr/>
        <p:txBody>
          <a:bodyPr/>
          <a:lstStyle/>
          <a:p>
            <a:pPr eaLnBrk="1" hangingPunct="1"/>
            <a:r>
              <a:rPr lang="en-US" sz="3400">
                <a:latin typeface="Georgia" charset="0"/>
                <a:ea typeface="MS PGothic" charset="0"/>
              </a:rPr>
              <a:t>Pontine - bulge in IVth ventricular floor</a:t>
            </a:r>
          </a:p>
          <a:p>
            <a:pPr eaLnBrk="1" hangingPunct="1"/>
            <a:r>
              <a:rPr lang="en-US" sz="3400">
                <a:latin typeface="Georgia" charset="0"/>
                <a:ea typeface="MS PGothic" charset="0"/>
              </a:rPr>
              <a:t>Medullary- medulla will be ballooned</a:t>
            </a:r>
          </a:p>
          <a:p>
            <a:pPr eaLnBrk="1" hangingPunct="1"/>
            <a:r>
              <a:rPr lang="en-US" sz="3400">
                <a:latin typeface="Georgia" charset="0"/>
                <a:ea typeface="MS PGothic" charset="0"/>
              </a:rPr>
              <a:t>Midbrain - precentral cerebellar vein and arachnoid over vein of galen complex may need to be divided</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a:latin typeface="Georgia" charset="0"/>
                <a:ea typeface="MS PGothic" charset="0"/>
              </a:rPr>
              <a:t>Safe entry zones to brainstem - Rationale</a:t>
            </a:r>
          </a:p>
        </p:txBody>
      </p:sp>
      <p:sp>
        <p:nvSpPr>
          <p:cNvPr id="37890" name="Rectangle 3"/>
          <p:cNvSpPr>
            <a:spLocks noGrp="1" noChangeArrowheads="1"/>
          </p:cNvSpPr>
          <p:nvPr>
            <p:ph type="body" idx="1"/>
          </p:nvPr>
        </p:nvSpPr>
        <p:spPr/>
        <p:txBody>
          <a:bodyPr/>
          <a:lstStyle/>
          <a:p>
            <a:pPr eaLnBrk="1" hangingPunct="1">
              <a:lnSpc>
                <a:spcPct val="90000"/>
              </a:lnSpc>
            </a:pPr>
            <a:r>
              <a:rPr lang="en-US" sz="2400">
                <a:latin typeface="Georgia" charset="0"/>
                <a:ea typeface="MS PGothic" charset="0"/>
              </a:rPr>
              <a:t>The brain stem is densely composed of important neural structures such as nuclei and neural tracts</a:t>
            </a:r>
          </a:p>
          <a:p>
            <a:pPr eaLnBrk="1" hangingPunct="1">
              <a:lnSpc>
                <a:spcPct val="90000"/>
              </a:lnSpc>
            </a:pPr>
            <a:r>
              <a:rPr lang="en-US" sz="2400">
                <a:latin typeface="Georgia" charset="0"/>
                <a:ea typeface="MS PGothic" charset="0"/>
              </a:rPr>
              <a:t>Causes of morbidity following brainstem surgery-</a:t>
            </a:r>
          </a:p>
          <a:p>
            <a:pPr lvl="1" eaLnBrk="1" hangingPunct="1">
              <a:lnSpc>
                <a:spcPct val="90000"/>
              </a:lnSpc>
            </a:pPr>
            <a:r>
              <a:rPr lang="en-US" sz="2400">
                <a:latin typeface="Georgia" charset="0"/>
                <a:ea typeface="MS PGothic" charset="0"/>
              </a:rPr>
              <a:t>Direct damage during removal of the lesion, </a:t>
            </a:r>
          </a:p>
          <a:p>
            <a:pPr lvl="1" eaLnBrk="1" hangingPunct="1">
              <a:lnSpc>
                <a:spcPct val="90000"/>
              </a:lnSpc>
            </a:pPr>
            <a:r>
              <a:rPr lang="en-US" sz="2400">
                <a:latin typeface="Georgia" charset="0"/>
                <a:ea typeface="MS PGothic" charset="0"/>
              </a:rPr>
              <a:t>Selection of an entry route into the brain stem, and</a:t>
            </a:r>
          </a:p>
          <a:p>
            <a:pPr lvl="1" eaLnBrk="1" hangingPunct="1">
              <a:lnSpc>
                <a:spcPct val="90000"/>
              </a:lnSpc>
            </a:pPr>
            <a:r>
              <a:rPr lang="en-US" sz="2400">
                <a:latin typeface="Georgia" charset="0"/>
                <a:ea typeface="MS PGothic" charset="0"/>
              </a:rPr>
              <a:t>The direction of brain stem retraction</a:t>
            </a:r>
          </a:p>
          <a:p>
            <a:pPr eaLnBrk="1" hangingPunct="1">
              <a:lnSpc>
                <a:spcPct val="90000"/>
              </a:lnSpc>
            </a:pPr>
            <a:r>
              <a:rPr lang="en-US" sz="2400">
                <a:latin typeface="Georgia" charset="0"/>
                <a:ea typeface="MS PGothic" charset="0"/>
              </a:rPr>
              <a:t>In most cases, the optimal surgical route can be established by use of the 2-point method, in which an imaginary line drawn from the center of the lesion to the point nearest the surface of the brain defines the least disruptive approach</a:t>
            </a:r>
          </a:p>
          <a:p>
            <a:pPr eaLnBrk="1" hangingPunct="1">
              <a:lnSpc>
                <a:spcPct val="90000"/>
              </a:lnSpc>
            </a:pPr>
            <a:r>
              <a:rPr lang="en-US" sz="2400">
                <a:latin typeface="Georgia" charset="0"/>
                <a:ea typeface="MS PGothic" charset="0"/>
              </a:rPr>
              <a:t>Where critical neural structures are sparse and no perforating arteries are present.</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1143000" y="304800"/>
            <a:ext cx="8001000" cy="1216025"/>
          </a:xfrm>
        </p:spPr>
        <p:txBody>
          <a:bodyPr/>
          <a:lstStyle/>
          <a:p>
            <a:pPr eaLnBrk="1" hangingPunct="1"/>
            <a:r>
              <a:rPr lang="en-US" sz="4200">
                <a:latin typeface="Georgia" charset="0"/>
                <a:ea typeface="MS PGothic" charset="0"/>
              </a:rPr>
              <a:t>Safe entry zones to brainstem</a:t>
            </a:r>
          </a:p>
        </p:txBody>
      </p:sp>
      <p:sp>
        <p:nvSpPr>
          <p:cNvPr id="38914" name="Rectangle 4"/>
          <p:cNvSpPr>
            <a:spLocks noGrp="1" noChangeArrowheads="1"/>
          </p:cNvSpPr>
          <p:nvPr>
            <p:ph type="body" sz="half" idx="4294967295"/>
          </p:nvPr>
        </p:nvSpPr>
        <p:spPr>
          <a:xfrm>
            <a:off x="1338263" y="1752600"/>
            <a:ext cx="7805737" cy="4267200"/>
          </a:xfrm>
        </p:spPr>
        <p:txBody>
          <a:bodyPr/>
          <a:lstStyle/>
          <a:p>
            <a:pPr eaLnBrk="1" hangingPunct="1"/>
            <a:r>
              <a:rPr lang="en-US" sz="2600" b="1">
                <a:latin typeface="Georgia" charset="0"/>
                <a:ea typeface="MS PGothic" charset="0"/>
              </a:rPr>
              <a:t>Suprafacial triangle-</a:t>
            </a:r>
          </a:p>
          <a:p>
            <a:pPr lvl="1" eaLnBrk="1" hangingPunct="1"/>
            <a:r>
              <a:rPr lang="en-US" sz="2200">
                <a:latin typeface="Georgia" charset="0"/>
                <a:ea typeface="MS PGothic" charset="0"/>
              </a:rPr>
              <a:t>MLF medially,</a:t>
            </a:r>
          </a:p>
          <a:p>
            <a:pPr lvl="1" eaLnBrk="1" hangingPunct="1"/>
            <a:r>
              <a:rPr lang="en-US" sz="2200">
                <a:latin typeface="Georgia" charset="0"/>
                <a:ea typeface="MS PGothic" charset="0"/>
              </a:rPr>
              <a:t>VII nerve caudally</a:t>
            </a:r>
          </a:p>
          <a:p>
            <a:pPr lvl="1" eaLnBrk="1" hangingPunct="1"/>
            <a:r>
              <a:rPr lang="en-US" sz="2200">
                <a:latin typeface="Georgia" charset="0"/>
                <a:ea typeface="MS PGothic" charset="0"/>
              </a:rPr>
              <a:t>SCP &amp; ICP laterally</a:t>
            </a:r>
          </a:p>
          <a:p>
            <a:pPr eaLnBrk="1" hangingPunct="1"/>
            <a:r>
              <a:rPr lang="en-US" sz="2600">
                <a:latin typeface="Georgia" charset="0"/>
                <a:ea typeface="MS PGothic" charset="0"/>
              </a:rPr>
              <a:t>The brain stem can be retracted either </a:t>
            </a:r>
            <a:r>
              <a:rPr lang="en-US" sz="2600">
                <a:solidFill>
                  <a:schemeClr val="accent2"/>
                </a:solidFill>
                <a:latin typeface="Georgia" charset="0"/>
                <a:ea typeface="MS PGothic" charset="0"/>
              </a:rPr>
              <a:t>laterally or rostrally</a:t>
            </a:r>
            <a:r>
              <a:rPr lang="en-US" sz="2600">
                <a:latin typeface="Georgia" charset="0"/>
                <a:ea typeface="MS PGothic" charset="0"/>
              </a:rPr>
              <a:t> with relative safety</a:t>
            </a:r>
          </a:p>
        </p:txBody>
      </p:sp>
      <p:sp>
        <p:nvSpPr>
          <p:cNvPr id="38915" name="Rectangle 7"/>
          <p:cNvSpPr>
            <a:spLocks noChangeArrowheads="1"/>
          </p:cNvSpPr>
          <p:nvPr/>
        </p:nvSpPr>
        <p:spPr bwMode="auto">
          <a:xfrm>
            <a:off x="228600" y="6019800"/>
            <a:ext cx="8763000" cy="609600"/>
          </a:xfrm>
          <a:prstGeom prst="rect">
            <a:avLst/>
          </a:prstGeom>
          <a:solidFill>
            <a:schemeClr val="accent1"/>
          </a:solidFill>
          <a:ln w="9525">
            <a:solidFill>
              <a:schemeClr val="tx1"/>
            </a:solidFill>
            <a:miter lim="800000"/>
            <a:headEnd/>
            <a:tailEnd/>
          </a:ln>
        </p:spPr>
        <p:txBody>
          <a:bodyPr wrap="none" anchor="ctr"/>
          <a:lstStyle/>
          <a:p>
            <a:r>
              <a:rPr lang="en-US" sz="1200"/>
              <a:t>Kyoshima K,Kobayashi S et </a:t>
            </a:r>
            <a:r>
              <a:rPr lang="en-US" sz="1200" b="1"/>
              <a:t>al.</a:t>
            </a:r>
            <a:r>
              <a:rPr lang="en-US" sz="1200" b="1">
                <a:hlinkClick r:id="rId2"/>
              </a:rPr>
              <a:t>A study of safe entry zones via the floor of the fourth ventricle for brain-stem lesions. </a:t>
            </a:r>
          </a:p>
          <a:p>
            <a:r>
              <a:rPr lang="en-US" sz="1200" b="1">
                <a:hlinkClick r:id="rId2"/>
              </a:rPr>
              <a:t>Report of three cases</a:t>
            </a:r>
            <a:r>
              <a:rPr lang="en-US" sz="1200">
                <a:hlinkClick r:id="rId2"/>
              </a:rPr>
              <a:t>.</a:t>
            </a:r>
            <a:r>
              <a:rPr lang="en-US" sz="1200"/>
              <a:t> JNS 1993</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a:xfrm>
            <a:off x="1143000" y="304800"/>
            <a:ext cx="8001000" cy="1216025"/>
          </a:xfrm>
        </p:spPr>
        <p:txBody>
          <a:bodyPr/>
          <a:lstStyle/>
          <a:p>
            <a:pPr eaLnBrk="1" hangingPunct="1"/>
            <a:r>
              <a:rPr lang="en-US" sz="4200">
                <a:latin typeface="Georgia" charset="0"/>
                <a:ea typeface="MS PGothic" charset="0"/>
              </a:rPr>
              <a:t>Safe entry zones to brainstem</a:t>
            </a:r>
          </a:p>
        </p:txBody>
      </p:sp>
      <p:sp>
        <p:nvSpPr>
          <p:cNvPr id="39938" name="Rectangle 3"/>
          <p:cNvSpPr>
            <a:spLocks noGrp="1" noChangeArrowheads="1"/>
          </p:cNvSpPr>
          <p:nvPr>
            <p:ph type="body" sz="half" idx="4294967295"/>
          </p:nvPr>
        </p:nvSpPr>
        <p:spPr>
          <a:xfrm>
            <a:off x="0" y="1752600"/>
            <a:ext cx="8034338" cy="4267200"/>
          </a:xfrm>
        </p:spPr>
        <p:txBody>
          <a:bodyPr/>
          <a:lstStyle/>
          <a:p>
            <a:pPr eaLnBrk="1" hangingPunct="1"/>
            <a:r>
              <a:rPr lang="en-US" sz="2600" b="1">
                <a:latin typeface="Georgia" charset="0"/>
                <a:ea typeface="MS PGothic" charset="0"/>
              </a:rPr>
              <a:t>Infrafacial triangle</a:t>
            </a:r>
          </a:p>
          <a:p>
            <a:pPr lvl="1" eaLnBrk="1" hangingPunct="1"/>
            <a:r>
              <a:rPr lang="en-US" sz="2200">
                <a:latin typeface="Georgia" charset="0"/>
                <a:ea typeface="MS PGothic" charset="0"/>
              </a:rPr>
              <a:t>MLF medially,</a:t>
            </a:r>
          </a:p>
          <a:p>
            <a:pPr lvl="1" eaLnBrk="1" hangingPunct="1"/>
            <a:r>
              <a:rPr lang="en-US" sz="2200">
                <a:latin typeface="Georgia" charset="0"/>
                <a:ea typeface="MS PGothic" charset="0"/>
              </a:rPr>
              <a:t>Striae medullares caudally,</a:t>
            </a:r>
          </a:p>
          <a:p>
            <a:pPr lvl="1" eaLnBrk="1" hangingPunct="1"/>
            <a:r>
              <a:rPr lang="en-US" sz="2200">
                <a:latin typeface="Georgia" charset="0"/>
                <a:ea typeface="MS PGothic" charset="0"/>
              </a:rPr>
              <a:t>Facial nerve laterally</a:t>
            </a:r>
          </a:p>
          <a:p>
            <a:pPr eaLnBrk="1" hangingPunct="1"/>
            <a:r>
              <a:rPr lang="en-US" sz="2600">
                <a:latin typeface="Georgia" charset="0"/>
                <a:ea typeface="MS PGothic" charset="0"/>
              </a:rPr>
              <a:t>The brain stem can be retracted </a:t>
            </a:r>
            <a:r>
              <a:rPr lang="en-US" sz="2600">
                <a:solidFill>
                  <a:schemeClr val="accent2"/>
                </a:solidFill>
                <a:latin typeface="Georgia" charset="0"/>
                <a:ea typeface="MS PGothic" charset="0"/>
              </a:rPr>
              <a:t>only laterally</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0"/>
            <a:ext cx="5745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atin typeface="Georgia" charset="0"/>
                <a:ea typeface="MS PGothic" charset="0"/>
              </a:rPr>
              <a:t>Safe entry zones to brainstem- Anterolateral aspect</a:t>
            </a:r>
          </a:p>
        </p:txBody>
      </p:sp>
      <p:sp>
        <p:nvSpPr>
          <p:cNvPr id="41986" name="Rectangle 3"/>
          <p:cNvSpPr>
            <a:spLocks noGrp="1" noChangeArrowheads="1"/>
          </p:cNvSpPr>
          <p:nvPr>
            <p:ph type="body" idx="1"/>
          </p:nvPr>
        </p:nvSpPr>
        <p:spPr/>
        <p:txBody>
          <a:bodyPr/>
          <a:lstStyle/>
          <a:p>
            <a:pPr eaLnBrk="1" hangingPunct="1"/>
            <a:r>
              <a:rPr lang="en-US">
                <a:latin typeface="Verdana" charset="0"/>
                <a:ea typeface="MS PGothic" charset="0"/>
              </a:rPr>
              <a:t>Midbrain- lateral mesencephalic sulcus</a:t>
            </a:r>
          </a:p>
          <a:p>
            <a:pPr eaLnBrk="1" hangingPunct="1"/>
            <a:r>
              <a:rPr lang="en-US">
                <a:latin typeface="Verdana" charset="0"/>
                <a:ea typeface="MS PGothic" charset="0"/>
              </a:rPr>
              <a:t>Pons- peritrigeminal area</a:t>
            </a:r>
          </a:p>
          <a:p>
            <a:pPr eaLnBrk="1" hangingPunct="1"/>
            <a:r>
              <a:rPr lang="en-US">
                <a:latin typeface="Verdana" charset="0"/>
                <a:ea typeface="MS PGothic" charset="0"/>
              </a:rPr>
              <a:t>Medulla- retro-olivary sulcus</a:t>
            </a:r>
          </a:p>
          <a:p>
            <a:pPr eaLnBrk="1" hangingPunct="1"/>
            <a:endParaRPr lang="en-US">
              <a:latin typeface="Verdana" charset="0"/>
              <a:ea typeface="MS PGothic" charset="0"/>
            </a:endParaRPr>
          </a:p>
        </p:txBody>
      </p:sp>
      <p:sp>
        <p:nvSpPr>
          <p:cNvPr id="41987" name="Oval 4"/>
          <p:cNvSpPr>
            <a:spLocks noChangeArrowheads="1"/>
          </p:cNvSpPr>
          <p:nvPr/>
        </p:nvSpPr>
        <p:spPr bwMode="auto">
          <a:xfrm>
            <a:off x="838200" y="4114800"/>
            <a:ext cx="7620000" cy="1828800"/>
          </a:xfrm>
          <a:prstGeom prst="ellipse">
            <a:avLst/>
          </a:prstGeom>
          <a:solidFill>
            <a:schemeClr val="accent1"/>
          </a:solidFill>
          <a:ln w="9525">
            <a:solidFill>
              <a:schemeClr val="tx1"/>
            </a:solidFill>
            <a:round/>
            <a:headEnd/>
            <a:tailEnd/>
          </a:ln>
        </p:spPr>
        <p:txBody>
          <a:bodyPr wrap="none" anchor="ctr"/>
          <a:lstStyle/>
          <a:p>
            <a:pPr algn="ctr"/>
            <a:r>
              <a:rPr lang="en-US" sz="1600"/>
              <a:t>Recalde R.</a:t>
            </a:r>
            <a:r>
              <a:rPr lang="en-US" sz="1600" b="1"/>
              <a:t> </a:t>
            </a:r>
          </a:p>
          <a:p>
            <a:pPr algn="ctr"/>
            <a:r>
              <a:rPr lang="en-US" sz="1600" b="1"/>
              <a:t>MICROSURGICAL ANATOMY OF THE SAFE ENTRY</a:t>
            </a:r>
          </a:p>
          <a:p>
            <a:pPr algn="ctr"/>
            <a:r>
              <a:rPr lang="en-US" sz="1600" b="1"/>
              <a:t>ZONES ON THE ANTEROLATERAL BRAINSTEM</a:t>
            </a:r>
          </a:p>
          <a:p>
            <a:pPr algn="ctr"/>
            <a:r>
              <a:rPr lang="en-US" sz="1600" b="1"/>
              <a:t>RELATED TO SURGICAL APPROACHES TO</a:t>
            </a:r>
          </a:p>
          <a:p>
            <a:pPr algn="ctr"/>
            <a:r>
              <a:rPr lang="en-US" sz="1600" b="1"/>
              <a:t>CAVERNOUS MALFORMATIONS.</a:t>
            </a:r>
          </a:p>
          <a:p>
            <a:pPr algn="ctr"/>
            <a:r>
              <a:rPr lang="en-US" sz="1600"/>
              <a:t>Neurosurgery, 2008.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sz="4200">
                <a:latin typeface="Georgia" charset="0"/>
                <a:ea typeface="MS PGothic" charset="0"/>
              </a:rPr>
              <a:t>Tumour decompression</a:t>
            </a:r>
          </a:p>
        </p:txBody>
      </p:sp>
      <p:sp>
        <p:nvSpPr>
          <p:cNvPr id="43010" name="Rectangle 3"/>
          <p:cNvSpPr>
            <a:spLocks noGrp="1" noChangeArrowheads="1"/>
          </p:cNvSpPr>
          <p:nvPr>
            <p:ph type="body" idx="1"/>
          </p:nvPr>
        </p:nvSpPr>
        <p:spPr/>
        <p:txBody>
          <a:bodyPr/>
          <a:lstStyle/>
          <a:p>
            <a:pPr eaLnBrk="1" hangingPunct="1"/>
            <a:r>
              <a:rPr lang="en-US">
                <a:latin typeface="Georgia" charset="0"/>
                <a:ea typeface="MS PGothic" charset="0"/>
              </a:rPr>
              <a:t>Conventional suction technique frequently causes brainstem dysfunction manifested by bradycardia &amp; arrhythmia</a:t>
            </a:r>
          </a:p>
          <a:p>
            <a:pPr eaLnBrk="1" hangingPunct="1"/>
            <a:r>
              <a:rPr lang="en-US">
                <a:latin typeface="Georgia" charset="0"/>
                <a:ea typeface="MS PGothic" charset="0"/>
              </a:rPr>
              <a:t>CUSA causes movement of adjacent structures </a:t>
            </a:r>
            <a:r>
              <a:rPr lang="en-US">
                <a:solidFill>
                  <a:schemeClr val="accent2"/>
                </a:solidFill>
                <a:latin typeface="Georgia" charset="0"/>
                <a:ea typeface="MS PGothic" charset="0"/>
              </a:rPr>
              <a:t>only within 1mm of vibrating tip</a:t>
            </a:r>
            <a:r>
              <a:rPr lang="en-US">
                <a:latin typeface="Georgia" charset="0"/>
                <a:ea typeface="MS PGothic" charset="0"/>
              </a:rPr>
              <a:t>, allowing for extensive and quick dissection adjacent to or within the substance of brainstem</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a:latin typeface="Georgia" charset="0"/>
                <a:ea typeface="MS PGothic" charset="0"/>
              </a:rPr>
              <a:t>Surgical technique- </a:t>
            </a:r>
            <a:br>
              <a:rPr lang="en-US">
                <a:latin typeface="Georgia" charset="0"/>
                <a:ea typeface="MS PGothic" charset="0"/>
              </a:rPr>
            </a:br>
            <a:r>
              <a:rPr lang="en-US">
                <a:latin typeface="Georgia" charset="0"/>
                <a:ea typeface="MS PGothic" charset="0"/>
              </a:rPr>
              <a:t>Focal tumour</a:t>
            </a:r>
          </a:p>
        </p:txBody>
      </p:sp>
      <p:sp>
        <p:nvSpPr>
          <p:cNvPr id="44034" name="Rectangle 3"/>
          <p:cNvSpPr>
            <a:spLocks noGrp="1" noChangeArrowheads="1"/>
          </p:cNvSpPr>
          <p:nvPr>
            <p:ph type="body" idx="1"/>
          </p:nvPr>
        </p:nvSpPr>
        <p:spPr/>
        <p:txBody>
          <a:bodyPr/>
          <a:lstStyle/>
          <a:p>
            <a:pPr eaLnBrk="1" hangingPunct="1"/>
            <a:r>
              <a:rPr lang="en-US" sz="3400">
                <a:latin typeface="Georgia" charset="0"/>
                <a:ea typeface="MS PGothic" charset="0"/>
              </a:rPr>
              <a:t>Essential that rostral &amp; caudal pole of the tumor be completely exposed</a:t>
            </a:r>
          </a:p>
          <a:p>
            <a:pPr eaLnBrk="1" hangingPunct="1"/>
            <a:r>
              <a:rPr lang="en-US" sz="3400">
                <a:latin typeface="Georgia" charset="0"/>
                <a:ea typeface="MS PGothic" charset="0"/>
              </a:rPr>
              <a:t>Incise the lower vermis to obtain adequate separation of tonsils to view the entire posterior surface of IVth ventricle</a:t>
            </a:r>
          </a:p>
          <a:p>
            <a:pPr eaLnBrk="1" hangingPunct="1"/>
            <a:r>
              <a:rPr lang="en-US" sz="3400">
                <a:latin typeface="Georgia" charset="0"/>
                <a:ea typeface="MS PGothic" charset="0"/>
              </a:rPr>
              <a:t>Important to view the median raphe, calamus scriptorius and the obex</a:t>
            </a:r>
          </a:p>
          <a:p>
            <a:pPr eaLnBrk="1" hangingPunct="1"/>
            <a:endParaRPr lang="en-US" sz="3400">
              <a:latin typeface="Georgi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sz="4200">
                <a:latin typeface="Georgia" charset="0"/>
                <a:ea typeface="MS PGothic" charset="0"/>
              </a:rPr>
              <a:t>Historical considerations</a:t>
            </a:r>
          </a:p>
        </p:txBody>
      </p:sp>
      <p:sp>
        <p:nvSpPr>
          <p:cNvPr id="17410" name="Rectangle 3"/>
          <p:cNvSpPr>
            <a:spLocks noGrp="1" noChangeArrowheads="1"/>
          </p:cNvSpPr>
          <p:nvPr>
            <p:ph type="body" idx="1"/>
          </p:nvPr>
        </p:nvSpPr>
        <p:spPr/>
        <p:txBody>
          <a:bodyPr/>
          <a:lstStyle/>
          <a:p>
            <a:pPr eaLnBrk="1" hangingPunct="1"/>
            <a:r>
              <a:rPr lang="en-US" sz="2600">
                <a:latin typeface="Georgia" charset="0"/>
                <a:ea typeface="MS PGothic" charset="0"/>
              </a:rPr>
              <a:t>Because of its difficult access and functional importance, in the past, the brainstem was seldom explored by neurosurgeons, with its injury often conducive to deep coma</a:t>
            </a:r>
          </a:p>
          <a:p>
            <a:pPr eaLnBrk="1" hangingPunct="1"/>
            <a:r>
              <a:rPr lang="en-US" sz="2600">
                <a:latin typeface="Georgia" charset="0"/>
                <a:ea typeface="MS PGothic" charset="0"/>
              </a:rPr>
              <a:t>For many years, a tumor growing inside the brainstem was considered malignant in itself and managed empirically as a homogeneous group with radiation therapy as well as adjunctive chemotherapy</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a:latin typeface="Georgia" charset="0"/>
                <a:ea typeface="MS PGothic" charset="0"/>
              </a:rPr>
              <a:t>Surgical technique- </a:t>
            </a:r>
            <a:br>
              <a:rPr lang="en-US">
                <a:latin typeface="Georgia" charset="0"/>
                <a:ea typeface="MS PGothic" charset="0"/>
              </a:rPr>
            </a:br>
            <a:r>
              <a:rPr lang="en-US">
                <a:latin typeface="Georgia" charset="0"/>
                <a:ea typeface="MS PGothic" charset="0"/>
              </a:rPr>
              <a:t>Focal tumour</a:t>
            </a:r>
          </a:p>
        </p:txBody>
      </p:sp>
      <p:sp>
        <p:nvSpPr>
          <p:cNvPr id="45058" name="Rectangle 3"/>
          <p:cNvSpPr>
            <a:spLocks noGrp="1" noChangeArrowheads="1"/>
          </p:cNvSpPr>
          <p:nvPr>
            <p:ph type="body" idx="1"/>
          </p:nvPr>
        </p:nvSpPr>
        <p:spPr/>
        <p:txBody>
          <a:bodyPr/>
          <a:lstStyle/>
          <a:p>
            <a:pPr eaLnBrk="1" hangingPunct="1"/>
            <a:r>
              <a:rPr lang="en-US" sz="3400">
                <a:latin typeface="Georgia" charset="0"/>
                <a:ea typeface="MS PGothic" charset="0"/>
              </a:rPr>
              <a:t>Incision at an area where tumor is most superficial </a:t>
            </a:r>
          </a:p>
          <a:p>
            <a:pPr eaLnBrk="1" hangingPunct="1"/>
            <a:r>
              <a:rPr lang="en-US" sz="3400">
                <a:latin typeface="Georgia" charset="0"/>
                <a:ea typeface="MS PGothic" charset="0"/>
              </a:rPr>
              <a:t>It also must be away from the midline and at least 1.5cm rostral to the obex- avoids injury to cranial nerve nuclei X-XII</a:t>
            </a:r>
          </a:p>
          <a:p>
            <a:pPr eaLnBrk="1" hangingPunct="1"/>
            <a:r>
              <a:rPr lang="en-US" sz="3400">
                <a:latin typeface="Georgia" charset="0"/>
                <a:ea typeface="MS PGothic" charset="0"/>
              </a:rPr>
              <a:t>Incision &lt;1cm</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ph type="title"/>
          </p:nvPr>
        </p:nvSpPr>
        <p:spPr>
          <a:noFill/>
        </p:spPr>
        <p:txBody>
          <a:bodyPr/>
          <a:lstStyle/>
          <a:p>
            <a:r>
              <a:rPr lang="en-US">
                <a:latin typeface="Georgia" charset="0"/>
                <a:ea typeface="MS PGothic" charset="0"/>
              </a:rPr>
              <a:t>Surgical technique- </a:t>
            </a:r>
            <a:br>
              <a:rPr lang="en-US">
                <a:latin typeface="Georgia" charset="0"/>
                <a:ea typeface="MS PGothic" charset="0"/>
              </a:rPr>
            </a:br>
            <a:r>
              <a:rPr lang="en-US">
                <a:latin typeface="Georgia" charset="0"/>
                <a:ea typeface="MS PGothic" charset="0"/>
              </a:rPr>
              <a:t>Focal tumour</a:t>
            </a:r>
          </a:p>
        </p:txBody>
      </p:sp>
      <p:sp>
        <p:nvSpPr>
          <p:cNvPr id="46082" name="Rectangle 5"/>
          <p:cNvSpPr>
            <a:spLocks noGrp="1" noChangeArrowheads="1"/>
          </p:cNvSpPr>
          <p:nvPr>
            <p:ph type="body" sz="half" idx="1"/>
          </p:nvPr>
        </p:nvSpPr>
        <p:spPr/>
        <p:txBody>
          <a:bodyPr/>
          <a:lstStyle/>
          <a:p>
            <a:pPr eaLnBrk="1" hangingPunct="1"/>
            <a:endParaRPr lang="en-US" sz="2200">
              <a:latin typeface="Verdana" charset="0"/>
              <a:ea typeface="MS PGothic" charset="0"/>
            </a:endParaRPr>
          </a:p>
        </p:txBody>
      </p:sp>
      <p:sp>
        <p:nvSpPr>
          <p:cNvPr id="46083" name="Rectangle 6"/>
          <p:cNvSpPr>
            <a:spLocks noGrp="1" noChangeArrowheads="1"/>
          </p:cNvSpPr>
          <p:nvPr>
            <p:ph type="body" sz="half" idx="2"/>
          </p:nvPr>
        </p:nvSpPr>
        <p:spPr>
          <a:xfrm>
            <a:off x="381000" y="1752600"/>
            <a:ext cx="8186738" cy="4267200"/>
          </a:xfrm>
        </p:spPr>
        <p:txBody>
          <a:bodyPr/>
          <a:lstStyle/>
          <a:p>
            <a:pPr eaLnBrk="1" hangingPunct="1"/>
            <a:r>
              <a:rPr lang="en-US" sz="2200">
                <a:latin typeface="Georgia" charset="0"/>
                <a:ea typeface="MS PGothic" charset="0"/>
              </a:rPr>
              <a:t>Use of plated bayonet(very small plates at the tip) as </a:t>
            </a:r>
            <a:r>
              <a:rPr lang="ja-JP" altLang="en-US" sz="2200">
                <a:latin typeface="Georgia" charset="0"/>
                <a:ea typeface="MS PGothic" charset="0"/>
              </a:rPr>
              <a:t>‘</a:t>
            </a:r>
            <a:r>
              <a:rPr lang="en-US" altLang="ja-JP" sz="2200">
                <a:latin typeface="Georgia" charset="0"/>
                <a:ea typeface="MS PGothic" charset="0"/>
              </a:rPr>
              <a:t>microretractor</a:t>
            </a:r>
            <a:r>
              <a:rPr lang="ja-JP" altLang="en-US" sz="2200">
                <a:latin typeface="Georgia" charset="0"/>
                <a:ea typeface="MS PGothic" charset="0"/>
              </a:rPr>
              <a:t>’</a:t>
            </a:r>
            <a:endParaRPr lang="en-US" altLang="ja-JP" sz="2200">
              <a:latin typeface="Georgia" charset="0"/>
              <a:ea typeface="MS PGothic" charset="0"/>
            </a:endParaRPr>
          </a:p>
          <a:p>
            <a:pPr eaLnBrk="1" hangingPunct="1"/>
            <a:r>
              <a:rPr lang="en-US" sz="2200">
                <a:latin typeface="Georgia" charset="0"/>
                <a:ea typeface="MS PGothic" charset="0"/>
              </a:rPr>
              <a:t>CUSA at a low setting</a:t>
            </a:r>
          </a:p>
          <a:p>
            <a:pPr eaLnBrk="1" hangingPunct="1"/>
            <a:r>
              <a:rPr lang="en-US" sz="2200">
                <a:latin typeface="Georgia" charset="0"/>
                <a:ea typeface="MS PGothic" charset="0"/>
              </a:rPr>
              <a:t>Careful identification of white matter interface </a:t>
            </a:r>
          </a:p>
          <a:p>
            <a:pPr eaLnBrk="1" hangingPunct="1"/>
            <a:r>
              <a:rPr lang="en-US" sz="2200">
                <a:latin typeface="Georgia" charset="0"/>
                <a:ea typeface="MS PGothic" charset="0"/>
              </a:rPr>
              <a:t>Minimal manipulation of adjacent normal tissue</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a:latin typeface="Georgia" charset="0"/>
                <a:ea typeface="MS PGothic" charset="0"/>
              </a:rPr>
              <a:t>Surgical technique- Cervicomedullary tumour</a:t>
            </a:r>
          </a:p>
        </p:txBody>
      </p:sp>
      <p:sp>
        <p:nvSpPr>
          <p:cNvPr id="47106" name="Rectangle 3"/>
          <p:cNvSpPr>
            <a:spLocks noGrp="1" noChangeArrowheads="1"/>
          </p:cNvSpPr>
          <p:nvPr>
            <p:ph type="body" idx="1"/>
          </p:nvPr>
        </p:nvSpPr>
        <p:spPr/>
        <p:txBody>
          <a:bodyPr/>
          <a:lstStyle/>
          <a:p>
            <a:pPr eaLnBrk="1" hangingPunct="1"/>
            <a:r>
              <a:rPr lang="en-US">
                <a:latin typeface="Georgia" charset="0"/>
                <a:ea typeface="MS PGothic" charset="0"/>
              </a:rPr>
              <a:t>Suboccipital craniotomy + osteoplastic laminotomy</a:t>
            </a:r>
          </a:p>
          <a:p>
            <a:pPr eaLnBrk="1" hangingPunct="1"/>
            <a:r>
              <a:rPr lang="en-US">
                <a:latin typeface="Georgia" charset="0"/>
                <a:ea typeface="MS PGothic" charset="0"/>
              </a:rPr>
              <a:t>Expose both rostral and caudal extent of the tumor.</a:t>
            </a:r>
          </a:p>
          <a:p>
            <a:pPr eaLnBrk="1" hangingPunct="1"/>
            <a:r>
              <a:rPr lang="en-US">
                <a:latin typeface="Georgia" charset="0"/>
                <a:ea typeface="MS PGothic" charset="0"/>
              </a:rPr>
              <a:t>USG guidance to know extent of tumor prior to opening the dura  - entire tumor should be within the confines of the operative exposure</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a:latin typeface="Georgia" charset="0"/>
                <a:ea typeface="MS PGothic" charset="0"/>
              </a:rPr>
              <a:t>Surgical technique- Cervicomedullary tumour</a:t>
            </a:r>
          </a:p>
        </p:txBody>
      </p:sp>
      <p:sp>
        <p:nvSpPr>
          <p:cNvPr id="48130" name="Rectangle 3"/>
          <p:cNvSpPr>
            <a:spLocks noGrp="1" noChangeArrowheads="1"/>
          </p:cNvSpPr>
          <p:nvPr>
            <p:ph type="body" idx="1"/>
          </p:nvPr>
        </p:nvSpPr>
        <p:spPr/>
        <p:txBody>
          <a:bodyPr/>
          <a:lstStyle/>
          <a:p>
            <a:pPr eaLnBrk="1" hangingPunct="1"/>
            <a:r>
              <a:rPr lang="en-US" sz="2600">
                <a:latin typeface="Georgia" charset="0"/>
                <a:ea typeface="MS PGothic" charset="0"/>
              </a:rPr>
              <a:t>The rostral end of a benign cervicomedullary tumor invariably expands posteriorly at the obex</a:t>
            </a:r>
          </a:p>
          <a:p>
            <a:pPr eaLnBrk="1" hangingPunct="1"/>
            <a:r>
              <a:rPr lang="en-US" sz="2600">
                <a:latin typeface="Georgia" charset="0"/>
                <a:ea typeface="MS PGothic" charset="0"/>
              </a:rPr>
              <a:t>Tumor is,in fact, displacing the medulla rostrally rather than extending into it.</a:t>
            </a:r>
          </a:p>
          <a:p>
            <a:pPr eaLnBrk="1" hangingPunct="1"/>
            <a:r>
              <a:rPr lang="en-US" sz="2600">
                <a:latin typeface="Georgia" charset="0"/>
                <a:ea typeface="MS PGothic" charset="0"/>
              </a:rPr>
              <a:t>This explains why these tumor present with cervical myelopathy rather than LCN dysfunction </a:t>
            </a:r>
          </a:p>
          <a:p>
            <a:pPr eaLnBrk="1" hangingPunct="1"/>
            <a:r>
              <a:rPr lang="en-US" sz="2600">
                <a:latin typeface="Georgia" charset="0"/>
                <a:ea typeface="MS PGothic" charset="0"/>
              </a:rPr>
              <a:t>Conceptually, these tumor should be regarded as </a:t>
            </a:r>
            <a:r>
              <a:rPr lang="ja-JP" altLang="en-US" sz="2600">
                <a:latin typeface="Georgia" charset="0"/>
                <a:ea typeface="MS PGothic" charset="0"/>
              </a:rPr>
              <a:t>‘</a:t>
            </a:r>
            <a:r>
              <a:rPr lang="en-US" altLang="ja-JP" sz="2600">
                <a:latin typeface="Georgia" charset="0"/>
                <a:ea typeface="MS PGothic" charset="0"/>
              </a:rPr>
              <a:t> intramedullary spinal cord tumours</a:t>
            </a:r>
            <a:r>
              <a:rPr lang="ja-JP" altLang="en-US" sz="2600">
                <a:latin typeface="Georgia" charset="0"/>
                <a:ea typeface="MS PGothic" charset="0"/>
              </a:rPr>
              <a:t>’</a:t>
            </a:r>
            <a:endParaRPr lang="en-US" sz="2600">
              <a:latin typeface="Georgi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a:latin typeface="Georgia" charset="0"/>
                <a:ea typeface="MS PGothic" charset="0"/>
              </a:rPr>
              <a:t>Surgical technique- Cervicomedullary tumour</a:t>
            </a:r>
          </a:p>
        </p:txBody>
      </p:sp>
      <p:sp>
        <p:nvSpPr>
          <p:cNvPr id="49154" name="Rectangle 3"/>
          <p:cNvSpPr>
            <a:spLocks noGrp="1" noChangeArrowheads="1"/>
          </p:cNvSpPr>
          <p:nvPr>
            <p:ph type="body" sz="half" idx="1"/>
          </p:nvPr>
        </p:nvSpPr>
        <p:spPr/>
        <p:txBody>
          <a:bodyPr/>
          <a:lstStyle/>
          <a:p>
            <a:pPr eaLnBrk="1" hangingPunct="1">
              <a:lnSpc>
                <a:spcPct val="90000"/>
              </a:lnSpc>
            </a:pPr>
            <a:endParaRPr lang="en-US" sz="2000">
              <a:latin typeface="Verdana" charset="0"/>
              <a:ea typeface="MS PGothic" charset="0"/>
            </a:endParaRPr>
          </a:p>
        </p:txBody>
      </p:sp>
      <p:sp>
        <p:nvSpPr>
          <p:cNvPr id="49155" name="Rectangle 4"/>
          <p:cNvSpPr>
            <a:spLocks noGrp="1" noChangeArrowheads="1"/>
          </p:cNvSpPr>
          <p:nvPr>
            <p:ph type="body" sz="half" idx="2"/>
          </p:nvPr>
        </p:nvSpPr>
        <p:spPr>
          <a:xfrm>
            <a:off x="685800" y="1752600"/>
            <a:ext cx="7881938" cy="4267200"/>
          </a:xfrm>
        </p:spPr>
        <p:txBody>
          <a:bodyPr/>
          <a:lstStyle/>
          <a:p>
            <a:pPr eaLnBrk="1" hangingPunct="1">
              <a:lnSpc>
                <a:spcPct val="90000"/>
              </a:lnSpc>
            </a:pPr>
            <a:r>
              <a:rPr lang="en-US" sz="2000">
                <a:latin typeface="Verdana" charset="0"/>
                <a:ea typeface="MS PGothic" charset="0"/>
              </a:rPr>
              <a:t>Midline myelotomy</a:t>
            </a:r>
          </a:p>
          <a:p>
            <a:pPr lvl="2" eaLnBrk="1" hangingPunct="1">
              <a:lnSpc>
                <a:spcPct val="90000"/>
              </a:lnSpc>
            </a:pPr>
            <a:r>
              <a:rPr lang="ja-JP" altLang="en-US" sz="1700">
                <a:latin typeface="Verdana" charset="0"/>
                <a:ea typeface="MS PGothic" charset="0"/>
              </a:rPr>
              <a:t>‘</a:t>
            </a:r>
            <a:r>
              <a:rPr lang="en-US" altLang="ja-JP" sz="1700">
                <a:latin typeface="Verdana" charset="0"/>
                <a:ea typeface="MS PGothic" charset="0"/>
              </a:rPr>
              <a:t>True</a:t>
            </a:r>
            <a:r>
              <a:rPr lang="ja-JP" altLang="en-US" sz="1700">
                <a:latin typeface="Verdana" charset="0"/>
                <a:ea typeface="MS PGothic" charset="0"/>
              </a:rPr>
              <a:t>’</a:t>
            </a:r>
            <a:r>
              <a:rPr lang="en-US" altLang="ja-JP" sz="1700">
                <a:latin typeface="Verdana" charset="0"/>
                <a:ea typeface="MS PGothic" charset="0"/>
              </a:rPr>
              <a:t> midline to be identified</a:t>
            </a:r>
          </a:p>
          <a:p>
            <a:pPr lvl="2" eaLnBrk="1" hangingPunct="1">
              <a:lnSpc>
                <a:spcPct val="90000"/>
              </a:lnSpc>
            </a:pPr>
            <a:r>
              <a:rPr lang="en-US" sz="1700">
                <a:latin typeface="Verdana" charset="0"/>
                <a:ea typeface="MS PGothic" charset="0"/>
              </a:rPr>
              <a:t>Identify DREZ bilaterally</a:t>
            </a:r>
          </a:p>
          <a:p>
            <a:pPr eaLnBrk="1" hangingPunct="1">
              <a:lnSpc>
                <a:spcPct val="90000"/>
              </a:lnSpc>
            </a:pPr>
            <a:r>
              <a:rPr lang="en-US" sz="2000">
                <a:latin typeface="Verdana" charset="0"/>
                <a:ea typeface="MS PGothic" charset="0"/>
              </a:rPr>
              <a:t>If tm is solid-cystic, myelotomy to be palced first at tumor-cyst junction</a:t>
            </a:r>
            <a:r>
              <a:rPr lang="en-US" sz="2000">
                <a:latin typeface="Times New Roman" charset="0"/>
                <a:ea typeface="MS PGothic" charset="0"/>
                <a:cs typeface="Times New Roman" charset="0"/>
              </a:rPr>
              <a:t>→</a:t>
            </a:r>
            <a:r>
              <a:rPr lang="en-US" sz="2000">
                <a:latin typeface="Verdana" charset="0"/>
                <a:ea typeface="MS PGothic" charset="0"/>
                <a:cs typeface="Times New Roman" charset="0"/>
              </a:rPr>
              <a:t>cyst removed prior to tumor excision.</a:t>
            </a:r>
          </a:p>
          <a:p>
            <a:pPr eaLnBrk="1" hangingPunct="1">
              <a:lnSpc>
                <a:spcPct val="90000"/>
              </a:lnSpc>
            </a:pPr>
            <a:r>
              <a:rPr lang="en-US" sz="2000">
                <a:latin typeface="Verdana" charset="0"/>
                <a:ea typeface="MS PGothic" charset="0"/>
                <a:cs typeface="Times New Roman" charset="0"/>
              </a:rPr>
              <a:t>If tumor is non-cystic, myelotomy where tumor is most voluminous &amp; closest to the pial surface. </a:t>
            </a:r>
          </a:p>
          <a:p>
            <a:pPr eaLnBrk="1" hangingPunct="1">
              <a:lnSpc>
                <a:spcPct val="90000"/>
              </a:lnSpc>
            </a:pPr>
            <a:endParaRPr lang="en-US" sz="2000">
              <a:latin typeface="Verdana" charset="0"/>
              <a:ea typeface="MS PGothic" charset="0"/>
            </a:endParaRPr>
          </a:p>
          <a:p>
            <a:pPr eaLnBrk="1" hangingPunct="1">
              <a:lnSpc>
                <a:spcPct val="90000"/>
              </a:lnSpc>
              <a:buFont typeface="Wingdings" charset="0"/>
              <a:buNone/>
            </a:pPr>
            <a:endParaRPr lang="en-US" sz="2000">
              <a:latin typeface="Verdana" charset="0"/>
              <a:ea typeface="MS PGothic" charset="0"/>
            </a:endParaRPr>
          </a:p>
        </p:txBody>
      </p:sp>
      <p:sp>
        <p:nvSpPr>
          <p:cNvPr id="49156" name="Line 6"/>
          <p:cNvSpPr>
            <a:spLocks noChangeShapeType="1"/>
          </p:cNvSpPr>
          <p:nvPr/>
        </p:nvSpPr>
        <p:spPr bwMode="auto">
          <a:xfrm>
            <a:off x="8001000" y="50292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a:latin typeface="Georgia" charset="0"/>
                <a:ea typeface="MS PGothic" charset="0"/>
              </a:rPr>
              <a:t>Surgical technique- Cervicomedullary tumour</a:t>
            </a:r>
          </a:p>
        </p:txBody>
      </p:sp>
      <p:sp>
        <p:nvSpPr>
          <p:cNvPr id="50178" name="Rectangle 4"/>
          <p:cNvSpPr>
            <a:spLocks noGrp="1" noChangeArrowheads="1"/>
          </p:cNvSpPr>
          <p:nvPr>
            <p:ph type="body" sz="half" idx="1"/>
          </p:nvPr>
        </p:nvSpPr>
        <p:spPr/>
        <p:txBody>
          <a:bodyPr/>
          <a:lstStyle/>
          <a:p>
            <a:pPr eaLnBrk="1" hangingPunct="1"/>
            <a:endParaRPr lang="en-US" sz="2200">
              <a:latin typeface="Verdana" charset="0"/>
              <a:ea typeface="MS PGothic" charset="0"/>
            </a:endParaRPr>
          </a:p>
        </p:txBody>
      </p:sp>
      <p:sp>
        <p:nvSpPr>
          <p:cNvPr id="50179" name="Rectangle 5"/>
          <p:cNvSpPr>
            <a:spLocks noGrp="1" noChangeArrowheads="1"/>
          </p:cNvSpPr>
          <p:nvPr>
            <p:ph type="body" sz="half" idx="2"/>
          </p:nvPr>
        </p:nvSpPr>
        <p:spPr>
          <a:xfrm>
            <a:off x="762000" y="1752600"/>
            <a:ext cx="7805738" cy="4267200"/>
          </a:xfrm>
        </p:spPr>
        <p:txBody>
          <a:bodyPr/>
          <a:lstStyle/>
          <a:p>
            <a:pPr eaLnBrk="1" hangingPunct="1"/>
            <a:r>
              <a:rPr lang="en-US" sz="2200">
                <a:latin typeface="Georgia" charset="0"/>
                <a:ea typeface="MS PGothic" charset="0"/>
              </a:rPr>
              <a:t>Myelotomy to be terminated 1 cm proximal to the caudal pole of the tumor</a:t>
            </a:r>
            <a:r>
              <a:rPr lang="en-US" sz="2200">
                <a:latin typeface="Georgia" charset="0"/>
                <a:ea typeface="MS PGothic" charset="0"/>
                <a:cs typeface="Times New Roman" charset="0"/>
              </a:rPr>
              <a:t>→tumor is least voluminous here, removed by gradual upward dissection</a:t>
            </a:r>
          </a:p>
          <a:p>
            <a:pPr eaLnBrk="1" hangingPunct="1"/>
            <a:r>
              <a:rPr lang="en-US" sz="2200">
                <a:latin typeface="Georgia" charset="0"/>
                <a:ea typeface="MS PGothic" charset="0"/>
                <a:cs typeface="Times New Roman" charset="0"/>
              </a:rPr>
              <a:t>At the rostral pole,tumor invariably subpial and bulging posteriorly at the obex</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a:latin typeface="Georgia" charset="0"/>
                <a:ea typeface="MS PGothic" charset="0"/>
              </a:rPr>
              <a:t>Surgical technique- Cervicomedullary tumour</a:t>
            </a:r>
          </a:p>
        </p:txBody>
      </p:sp>
      <p:sp>
        <p:nvSpPr>
          <p:cNvPr id="51202" name="Rectangle 3"/>
          <p:cNvSpPr>
            <a:spLocks noGrp="1" noChangeArrowheads="1"/>
          </p:cNvSpPr>
          <p:nvPr>
            <p:ph type="body" idx="1"/>
          </p:nvPr>
        </p:nvSpPr>
        <p:spPr/>
        <p:txBody>
          <a:bodyPr/>
          <a:lstStyle/>
          <a:p>
            <a:pPr eaLnBrk="1" hangingPunct="1"/>
            <a:r>
              <a:rPr lang="en-US" sz="3400">
                <a:latin typeface="Georgia" charset="0"/>
                <a:ea typeface="MS PGothic" charset="0"/>
              </a:rPr>
              <a:t>USG to guide the extent of tumor excision- to confirm bulk of tumour is removed</a:t>
            </a:r>
          </a:p>
          <a:p>
            <a:pPr eaLnBrk="1" hangingPunct="1"/>
            <a:r>
              <a:rPr lang="en-US" sz="3400">
                <a:latin typeface="Georgia" charset="0"/>
                <a:ea typeface="MS PGothic" charset="0"/>
              </a:rPr>
              <a:t>Don</a:t>
            </a:r>
            <a:r>
              <a:rPr lang="ja-JP" altLang="en-US" sz="3400">
                <a:latin typeface="Georgia" charset="0"/>
                <a:ea typeface="MS PGothic" charset="0"/>
              </a:rPr>
              <a:t>’</a:t>
            </a:r>
            <a:r>
              <a:rPr lang="en-US" altLang="ja-JP" sz="3400">
                <a:latin typeface="Georgia" charset="0"/>
                <a:ea typeface="MS PGothic" charset="0"/>
              </a:rPr>
              <a:t>t chase small questionable fragments</a:t>
            </a:r>
          </a:p>
          <a:p>
            <a:pPr eaLnBrk="1" hangingPunct="1"/>
            <a:r>
              <a:rPr lang="en-US" sz="3400">
                <a:latin typeface="Georgia" charset="0"/>
                <a:ea typeface="MS PGothic" charset="0"/>
              </a:rPr>
              <a:t>If deterioration of SSEP/MEP during the procedure, interrupt the dissection and move to another area</a:t>
            </a:r>
          </a:p>
          <a:p>
            <a:pPr eaLnBrk="1" hangingPunct="1"/>
            <a:endParaRPr lang="en-US" sz="3400">
              <a:latin typeface="Georgia" charset="0"/>
              <a:ea typeface="MS PGothic" charset="0"/>
            </a:endParaRPr>
          </a:p>
          <a:p>
            <a:pPr eaLnBrk="1" hangingPunct="1"/>
            <a:endParaRPr lang="en-US">
              <a:latin typeface="Verdan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a:latin typeface="Georgia" charset="0"/>
                <a:ea typeface="MS PGothic" charset="0"/>
              </a:rPr>
              <a:t>Surgical technique- </a:t>
            </a:r>
            <a:br>
              <a:rPr lang="en-US">
                <a:latin typeface="Georgia" charset="0"/>
                <a:ea typeface="MS PGothic" charset="0"/>
              </a:rPr>
            </a:br>
            <a:r>
              <a:rPr lang="en-US">
                <a:latin typeface="Georgia" charset="0"/>
                <a:ea typeface="MS PGothic" charset="0"/>
              </a:rPr>
              <a:t>Cystic tumour</a:t>
            </a:r>
          </a:p>
        </p:txBody>
      </p:sp>
      <p:sp>
        <p:nvSpPr>
          <p:cNvPr id="52226" name="Rectangle 3"/>
          <p:cNvSpPr>
            <a:spLocks noGrp="1" noChangeArrowheads="1"/>
          </p:cNvSpPr>
          <p:nvPr>
            <p:ph type="body" idx="1"/>
          </p:nvPr>
        </p:nvSpPr>
        <p:spPr/>
        <p:txBody>
          <a:bodyPr/>
          <a:lstStyle/>
          <a:p>
            <a:pPr eaLnBrk="1" hangingPunct="1"/>
            <a:r>
              <a:rPr lang="en-US">
                <a:latin typeface="Georgia" charset="0"/>
                <a:ea typeface="MS PGothic" charset="0"/>
              </a:rPr>
              <a:t>Bulge into the IVth ventricle</a:t>
            </a:r>
          </a:p>
          <a:p>
            <a:pPr eaLnBrk="1" hangingPunct="1"/>
            <a:r>
              <a:rPr lang="ja-JP" altLang="en-US">
                <a:latin typeface="Georgia" charset="0"/>
                <a:ea typeface="MS PGothic" charset="0"/>
              </a:rPr>
              <a:t>“</a:t>
            </a:r>
            <a:r>
              <a:rPr lang="en-US" altLang="ja-JP">
                <a:latin typeface="Georgia" charset="0"/>
                <a:ea typeface="MS PGothic" charset="0"/>
              </a:rPr>
              <a:t>Collapse</a:t>
            </a:r>
            <a:r>
              <a:rPr lang="ja-JP" altLang="en-US">
                <a:latin typeface="Georgia" charset="0"/>
                <a:ea typeface="MS PGothic" charset="0"/>
              </a:rPr>
              <a:t>”</a:t>
            </a:r>
            <a:r>
              <a:rPr lang="en-US" altLang="ja-JP">
                <a:latin typeface="Georgia" charset="0"/>
                <a:ea typeface="MS PGothic" charset="0"/>
              </a:rPr>
              <a:t> of the cyst cavity and surrounding neural tissue following cyst evacuation </a:t>
            </a:r>
            <a:r>
              <a:rPr lang="en-US" altLang="ja-JP">
                <a:latin typeface="Georgia" charset="0"/>
                <a:ea typeface="MS PGothic" charset="0"/>
                <a:cs typeface="Times New Roman" charset="0"/>
              </a:rPr>
              <a:t>→ difficulty in identifying the solid nodule</a:t>
            </a:r>
          </a:p>
          <a:p>
            <a:pPr eaLnBrk="1" hangingPunct="1"/>
            <a:r>
              <a:rPr lang="ja-JP" altLang="en-US">
                <a:latin typeface="Georgia" charset="0"/>
                <a:ea typeface="MS PGothic" charset="0"/>
                <a:cs typeface="Times New Roman" charset="0"/>
              </a:rPr>
              <a:t>‘</a:t>
            </a:r>
            <a:r>
              <a:rPr lang="en-US" altLang="ja-JP">
                <a:latin typeface="Georgia" charset="0"/>
                <a:ea typeface="MS PGothic" charset="0"/>
                <a:cs typeface="Times New Roman" charset="0"/>
              </a:rPr>
              <a:t>Hand-held</a:t>
            </a:r>
            <a:r>
              <a:rPr lang="ja-JP" altLang="en-US">
                <a:latin typeface="Georgia" charset="0"/>
                <a:ea typeface="MS PGothic" charset="0"/>
                <a:cs typeface="Times New Roman" charset="0"/>
              </a:rPr>
              <a:t>’</a:t>
            </a:r>
            <a:r>
              <a:rPr lang="en-US" altLang="ja-JP">
                <a:latin typeface="Georgia" charset="0"/>
                <a:ea typeface="MS PGothic" charset="0"/>
                <a:cs typeface="Times New Roman" charset="0"/>
              </a:rPr>
              <a:t> retractor compared to fixed</a:t>
            </a:r>
          </a:p>
          <a:p>
            <a:pPr eaLnBrk="1" hangingPunct="1"/>
            <a:r>
              <a:rPr lang="en-US">
                <a:latin typeface="Georgia" charset="0"/>
                <a:ea typeface="MS PGothic" charset="0"/>
                <a:cs typeface="Times New Roman" charset="0"/>
              </a:rPr>
              <a:t>Avoid frequent manipulation of retractor</a:t>
            </a:r>
          </a:p>
          <a:p>
            <a:pPr eaLnBrk="1" hangingPunct="1"/>
            <a:r>
              <a:rPr lang="en-US">
                <a:latin typeface="Georgia" charset="0"/>
                <a:ea typeface="MS PGothic" charset="0"/>
                <a:cs typeface="Times New Roman" charset="0"/>
              </a:rPr>
              <a:t>Use of LASER</a:t>
            </a:r>
          </a:p>
          <a:p>
            <a:pPr eaLnBrk="1" hangingPunct="1"/>
            <a:endParaRPr lang="en-US">
              <a:latin typeface="Georgia" charset="0"/>
              <a:ea typeface="MS PGothic"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US">
                <a:latin typeface="Georgia" charset="0"/>
                <a:ea typeface="MS PGothic" charset="0"/>
              </a:rPr>
              <a:t>Surgical technique- </a:t>
            </a:r>
            <a:br>
              <a:rPr lang="en-US">
                <a:latin typeface="Georgia" charset="0"/>
                <a:ea typeface="MS PGothic" charset="0"/>
              </a:rPr>
            </a:br>
            <a:r>
              <a:rPr lang="en-US">
                <a:latin typeface="Georgia" charset="0"/>
                <a:ea typeface="MS PGothic" charset="0"/>
              </a:rPr>
              <a:t>Dorsally exophytic tumour</a:t>
            </a:r>
          </a:p>
        </p:txBody>
      </p:sp>
      <p:sp>
        <p:nvSpPr>
          <p:cNvPr id="53250" name="Rectangle 3"/>
          <p:cNvSpPr>
            <a:spLocks noGrp="1" noChangeArrowheads="1"/>
          </p:cNvSpPr>
          <p:nvPr>
            <p:ph type="body" idx="1"/>
          </p:nvPr>
        </p:nvSpPr>
        <p:spPr/>
        <p:txBody>
          <a:bodyPr/>
          <a:lstStyle/>
          <a:p>
            <a:pPr eaLnBrk="1" hangingPunct="1">
              <a:lnSpc>
                <a:spcPct val="90000"/>
              </a:lnSpc>
            </a:pPr>
            <a:r>
              <a:rPr lang="en-US" sz="3400">
                <a:latin typeface="Georgia" charset="0"/>
                <a:ea typeface="MS PGothic" charset="0"/>
              </a:rPr>
              <a:t>Mostly benign, arising from subependymal tissue and grow posteriorly in the area of </a:t>
            </a:r>
            <a:r>
              <a:rPr lang="ja-JP" altLang="en-US" sz="3400">
                <a:latin typeface="Georgia" charset="0"/>
                <a:ea typeface="MS PGothic" charset="0"/>
              </a:rPr>
              <a:t>‘</a:t>
            </a:r>
            <a:r>
              <a:rPr lang="en-US" altLang="ja-JP" sz="3400">
                <a:latin typeface="Georgia" charset="0"/>
                <a:ea typeface="MS PGothic" charset="0"/>
              </a:rPr>
              <a:t>least resistance</a:t>
            </a:r>
            <a:r>
              <a:rPr lang="ja-JP" altLang="en-US" sz="3400">
                <a:latin typeface="Georgia" charset="0"/>
                <a:ea typeface="MS PGothic" charset="0"/>
              </a:rPr>
              <a:t>’</a:t>
            </a:r>
            <a:r>
              <a:rPr lang="en-US" altLang="ja-JP" sz="3400">
                <a:latin typeface="Georgia" charset="0"/>
                <a:ea typeface="MS PGothic" charset="0"/>
              </a:rPr>
              <a:t>-through the floor of IVth ventricle</a:t>
            </a:r>
          </a:p>
          <a:p>
            <a:pPr eaLnBrk="1" hangingPunct="1">
              <a:lnSpc>
                <a:spcPct val="90000"/>
              </a:lnSpc>
            </a:pPr>
            <a:r>
              <a:rPr lang="en-US" sz="3400">
                <a:latin typeface="Georgia" charset="0"/>
                <a:ea typeface="MS PGothic" charset="0"/>
              </a:rPr>
              <a:t>Major technical complication-injury to neural structures immediately below the ependymal lining</a:t>
            </a:r>
          </a:p>
          <a:p>
            <a:pPr eaLnBrk="1" hangingPunct="1">
              <a:lnSpc>
                <a:spcPct val="90000"/>
              </a:lnSpc>
            </a:pPr>
            <a:endParaRPr lang="en-US">
              <a:latin typeface="Verdana" charset="0"/>
              <a:ea typeface="MS PGothic" charset="0"/>
            </a:endParaRPr>
          </a:p>
          <a:p>
            <a:pPr eaLnBrk="1" hangingPunct="1">
              <a:lnSpc>
                <a:spcPct val="90000"/>
              </a:lnSpc>
            </a:pPr>
            <a:endParaRPr lang="en-US">
              <a:latin typeface="Verdan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a:latin typeface="Georgia" charset="0"/>
                <a:ea typeface="MS PGothic" charset="0"/>
              </a:rPr>
              <a:t>Surgical technique- </a:t>
            </a:r>
            <a:br>
              <a:rPr lang="en-US">
                <a:latin typeface="Georgia" charset="0"/>
                <a:ea typeface="MS PGothic" charset="0"/>
              </a:rPr>
            </a:br>
            <a:r>
              <a:rPr lang="en-US">
                <a:latin typeface="Georgia" charset="0"/>
                <a:ea typeface="MS PGothic" charset="0"/>
              </a:rPr>
              <a:t>Dorsally exophytic tumour</a:t>
            </a:r>
          </a:p>
        </p:txBody>
      </p:sp>
      <p:sp>
        <p:nvSpPr>
          <p:cNvPr id="54274" name="Rectangle 3"/>
          <p:cNvSpPr>
            <a:spLocks noGrp="1" noChangeArrowheads="1"/>
          </p:cNvSpPr>
          <p:nvPr>
            <p:ph type="body" idx="1"/>
          </p:nvPr>
        </p:nvSpPr>
        <p:spPr/>
        <p:txBody>
          <a:bodyPr/>
          <a:lstStyle/>
          <a:p>
            <a:pPr eaLnBrk="1" hangingPunct="1"/>
            <a:r>
              <a:rPr lang="en-US" sz="3400">
                <a:latin typeface="Georgia" charset="0"/>
                <a:ea typeface="MS PGothic" charset="0"/>
              </a:rPr>
              <a:t>Remove tumor </a:t>
            </a:r>
            <a:r>
              <a:rPr lang="ja-JP" altLang="en-US" sz="3400">
                <a:latin typeface="Georgia" charset="0"/>
                <a:ea typeface="MS PGothic" charset="0"/>
              </a:rPr>
              <a:t>“</a:t>
            </a:r>
            <a:r>
              <a:rPr lang="en-US" altLang="ja-JP" sz="3400">
                <a:latin typeface="Georgia" charset="0"/>
                <a:ea typeface="MS PGothic" charset="0"/>
              </a:rPr>
              <a:t>flush</a:t>
            </a:r>
            <a:r>
              <a:rPr lang="ja-JP" altLang="en-US" sz="3400">
                <a:latin typeface="Georgia" charset="0"/>
                <a:ea typeface="MS PGothic" charset="0"/>
              </a:rPr>
              <a:t>”</a:t>
            </a:r>
            <a:r>
              <a:rPr lang="en-US" altLang="ja-JP" sz="3400">
                <a:latin typeface="Georgia" charset="0"/>
                <a:ea typeface="MS PGothic" charset="0"/>
              </a:rPr>
              <a:t> with the floor of IVth ventricle.</a:t>
            </a:r>
          </a:p>
          <a:p>
            <a:pPr eaLnBrk="1" hangingPunct="1"/>
            <a:r>
              <a:rPr lang="en-US" sz="3400">
                <a:latin typeface="Georgia" charset="0"/>
                <a:ea typeface="MS PGothic" charset="0"/>
              </a:rPr>
              <a:t>Do not pursue tumour inside the brainstem.</a:t>
            </a:r>
          </a:p>
          <a:p>
            <a:pPr eaLnBrk="1" hangingPunct="1"/>
            <a:r>
              <a:rPr lang="en-US" sz="3400">
                <a:latin typeface="Georgia" charset="0"/>
                <a:ea typeface="MS PGothic" charset="0"/>
              </a:rPr>
              <a:t>Low grade astrocytoma, ganglioglioma.</a:t>
            </a:r>
          </a:p>
          <a:p>
            <a:pPr eaLnBrk="1" hangingPunct="1"/>
            <a:r>
              <a:rPr lang="en-US" sz="3400">
                <a:latin typeface="Georgia" charset="0"/>
                <a:ea typeface="MS PGothic" charset="0"/>
              </a:rPr>
              <a:t>Facial colliculus injury.</a:t>
            </a:r>
            <a:r>
              <a:rPr lang="en-US">
                <a:latin typeface="Verdana" charset="0"/>
                <a:ea typeface="MS PGothic" charset="0"/>
              </a:rPr>
              <a:t>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z="4200">
                <a:latin typeface="Georgia" charset="0"/>
                <a:ea typeface="MS PGothic" charset="0"/>
              </a:rPr>
              <a:t>Historical considerations</a:t>
            </a:r>
          </a:p>
        </p:txBody>
      </p:sp>
      <p:sp>
        <p:nvSpPr>
          <p:cNvPr id="18434" name="Rectangle 3"/>
          <p:cNvSpPr>
            <a:spLocks noGrp="1" noChangeArrowheads="1"/>
          </p:cNvSpPr>
          <p:nvPr>
            <p:ph type="body" idx="1"/>
          </p:nvPr>
        </p:nvSpPr>
        <p:spPr/>
        <p:txBody>
          <a:bodyPr/>
          <a:lstStyle/>
          <a:p>
            <a:pPr eaLnBrk="1" hangingPunct="1">
              <a:lnSpc>
                <a:spcPct val="90000"/>
              </a:lnSpc>
            </a:pPr>
            <a:r>
              <a:rPr lang="en-US">
                <a:latin typeface="Georgia" charset="0"/>
                <a:ea typeface="MS PGothic" charset="0"/>
              </a:rPr>
              <a:t>Bailey et al (1939)- </a:t>
            </a:r>
            <a:r>
              <a:rPr lang="ja-JP" altLang="en-US">
                <a:latin typeface="Georgia" charset="0"/>
                <a:ea typeface="MS PGothic" charset="0"/>
              </a:rPr>
              <a:t>‘</a:t>
            </a:r>
            <a:r>
              <a:rPr lang="en-US" altLang="ja-JP">
                <a:latin typeface="Georgia" charset="0"/>
                <a:ea typeface="MS PGothic" charset="0"/>
              </a:rPr>
              <a:t>BSG are a hopeless problem for treatment</a:t>
            </a:r>
            <a:r>
              <a:rPr lang="ja-JP" altLang="en-US">
                <a:latin typeface="Georgia" charset="0"/>
                <a:ea typeface="MS PGothic" charset="0"/>
              </a:rPr>
              <a:t>’</a:t>
            </a:r>
            <a:endParaRPr lang="en-US" altLang="ja-JP">
              <a:latin typeface="Georgia" charset="0"/>
              <a:ea typeface="MS PGothic" charset="0"/>
            </a:endParaRPr>
          </a:p>
          <a:p>
            <a:pPr eaLnBrk="1" hangingPunct="1">
              <a:lnSpc>
                <a:spcPct val="90000"/>
              </a:lnSpc>
            </a:pPr>
            <a:r>
              <a:rPr lang="en-US">
                <a:latin typeface="Georgia" charset="0"/>
                <a:ea typeface="MS PGothic" charset="0"/>
              </a:rPr>
              <a:t>Dandy (1962)- </a:t>
            </a:r>
            <a:r>
              <a:rPr lang="ja-JP" altLang="en-US">
                <a:latin typeface="Georgia" charset="0"/>
                <a:ea typeface="MS PGothic" charset="0"/>
              </a:rPr>
              <a:t>‘</a:t>
            </a:r>
            <a:r>
              <a:rPr lang="en-US" altLang="ja-JP">
                <a:latin typeface="Georgia" charset="0"/>
                <a:ea typeface="MS PGothic" charset="0"/>
              </a:rPr>
              <a:t> There is little indication for attempting any enucleation of the tumour in this region</a:t>
            </a:r>
          </a:p>
          <a:p>
            <a:pPr eaLnBrk="1" hangingPunct="1">
              <a:lnSpc>
                <a:spcPct val="90000"/>
              </a:lnSpc>
            </a:pPr>
            <a:r>
              <a:rPr lang="en-US">
                <a:latin typeface="Georgia" charset="0"/>
                <a:ea typeface="MS PGothic" charset="0"/>
              </a:rPr>
              <a:t>Baker (1964)- published a series of pts with </a:t>
            </a:r>
            <a:r>
              <a:rPr lang="ja-JP" altLang="en-US">
                <a:latin typeface="Georgia" charset="0"/>
                <a:ea typeface="MS PGothic" charset="0"/>
              </a:rPr>
              <a:t>‘</a:t>
            </a:r>
            <a:r>
              <a:rPr lang="en-US" altLang="ja-JP">
                <a:latin typeface="Georgia" charset="0"/>
                <a:ea typeface="MS PGothic" charset="0"/>
              </a:rPr>
              <a:t>subependymal gliomas</a:t>
            </a:r>
            <a:r>
              <a:rPr lang="ja-JP" altLang="en-US">
                <a:latin typeface="Georgia" charset="0"/>
                <a:ea typeface="MS PGothic" charset="0"/>
              </a:rPr>
              <a:t>’</a:t>
            </a:r>
            <a:endParaRPr lang="en-US" altLang="ja-JP">
              <a:latin typeface="Georgia" charset="0"/>
              <a:ea typeface="MS PGothic" charset="0"/>
            </a:endParaRPr>
          </a:p>
          <a:p>
            <a:pPr eaLnBrk="1" hangingPunct="1">
              <a:lnSpc>
                <a:spcPct val="90000"/>
              </a:lnSpc>
            </a:pPr>
            <a:r>
              <a:rPr lang="en-US">
                <a:latin typeface="Georgia" charset="0"/>
                <a:ea typeface="MS PGothic" charset="0"/>
              </a:rPr>
              <a:t>Pool(1968)- operated BSG , some of them having a long-term survival</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sz="3200">
                <a:latin typeface="Georgia" charset="0"/>
                <a:ea typeface="MS PGothic" charset="0"/>
              </a:rPr>
              <a:t>Complication avoidance &amp; management– </a:t>
            </a:r>
            <a:br>
              <a:rPr lang="en-US" sz="3200">
                <a:latin typeface="Georgia" charset="0"/>
                <a:ea typeface="MS PGothic" charset="0"/>
              </a:rPr>
            </a:br>
            <a:r>
              <a:rPr lang="en-US" sz="3200">
                <a:latin typeface="Georgia" charset="0"/>
                <a:ea typeface="MS PGothic" charset="0"/>
              </a:rPr>
              <a:t>Cervicomedullary tumour surgery</a:t>
            </a:r>
          </a:p>
        </p:txBody>
      </p:sp>
      <p:graphicFrame>
        <p:nvGraphicFramePr>
          <p:cNvPr id="116757" name="Group 21"/>
          <p:cNvGraphicFramePr>
            <a:graphicFrameLocks noGrp="1"/>
          </p:cNvGraphicFramePr>
          <p:nvPr>
            <p:ph idx="1"/>
          </p:nvPr>
        </p:nvGraphicFramePr>
        <p:xfrm>
          <a:off x="304800" y="1676400"/>
          <a:ext cx="8610600" cy="4614863"/>
        </p:xfrm>
        <a:graphic>
          <a:graphicData uri="http://schemas.openxmlformats.org/drawingml/2006/table">
            <a:tbl>
              <a:tblPr/>
              <a:tblGrid>
                <a:gridCol w="2870200"/>
                <a:gridCol w="2870200"/>
                <a:gridCol w="2870200"/>
              </a:tblGrid>
              <a:tr h="86363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Georgia" pitchFamily="18" charset="0"/>
                        </a:rPr>
                        <a:t>Complication</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Georgia" pitchFamily="18" charset="0"/>
                        </a:rPr>
                        <a:t>Avoidance</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Georgia" pitchFamily="18" charset="0"/>
                        </a:rPr>
                        <a:t>Management</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005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Kyphoscoliosis</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dirty="0" smtClean="0">
                          <a:ln>
                            <a:noFill/>
                          </a:ln>
                          <a:solidFill>
                            <a:schemeClr val="tx1"/>
                          </a:solidFill>
                          <a:effectLst/>
                          <a:latin typeface="Georgia" pitchFamily="18" charset="0"/>
                        </a:rPr>
                        <a:t>Osteoplastic </a:t>
                      </a:r>
                      <a:r>
                        <a:rPr kumimoji="0" lang="en-US" sz="1600" b="0" i="0" u="none" strike="noStrike" cap="none" normalizeH="0" baseline="0" dirty="0" err="1" smtClean="0">
                          <a:ln>
                            <a:noFill/>
                          </a:ln>
                          <a:solidFill>
                            <a:schemeClr val="tx1"/>
                          </a:solidFill>
                          <a:effectLst/>
                          <a:latin typeface="Georgia" pitchFamily="18" charset="0"/>
                        </a:rPr>
                        <a:t>laminotomy</a:t>
                      </a:r>
                      <a:endParaRPr kumimoji="0" lang="en-US" sz="1600" b="0" i="0" u="none" strike="noStrike" cap="none" normalizeH="0" baseline="0" dirty="0" smtClean="0">
                        <a:ln>
                          <a:noFill/>
                        </a:ln>
                        <a:solidFill>
                          <a:schemeClr val="tx1"/>
                        </a:solidFill>
                        <a:effectLst/>
                        <a:latin typeface="Georgia" pitchFamily="18" charset="0"/>
                      </a:endParaRP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dirty="0" smtClean="0">
                          <a:ln>
                            <a:noFill/>
                          </a:ln>
                          <a:solidFill>
                            <a:schemeClr val="tx1"/>
                          </a:solidFill>
                          <a:effectLst/>
                          <a:latin typeface="Georgia" pitchFamily="18" charset="0"/>
                        </a:rPr>
                        <a:t>Conservative extent of bone removal based upon USG guidance</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Correction &amp; fusion( late post-op)</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117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Georgia" pitchFamily="18" charset="0"/>
                        </a:rPr>
                        <a:t>Sensory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Georgia" pitchFamily="18" charset="0"/>
                        </a:rPr>
                        <a:t>(posterior column) deficit</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Georgia" pitchFamily="18" charset="0"/>
                        </a:rPr>
                        <a:t>-True midline </a:t>
                      </a:r>
                      <a:r>
                        <a:rPr kumimoji="0" lang="en-US" sz="1600" b="0" i="0" u="none" strike="noStrike" cap="none" normalizeH="0" baseline="0" dirty="0" err="1" smtClean="0">
                          <a:ln>
                            <a:noFill/>
                          </a:ln>
                          <a:solidFill>
                            <a:schemeClr val="tx1"/>
                          </a:solidFill>
                          <a:effectLst/>
                          <a:latin typeface="Georgia" pitchFamily="18" charset="0"/>
                        </a:rPr>
                        <a:t>myelotomy</a:t>
                      </a:r>
                      <a:endParaRPr kumimoji="0" lang="en-US" sz="1600" b="0" i="0" u="none" strike="noStrike" cap="none" normalizeH="0" baseline="0" dirty="0" smtClean="0">
                        <a:ln>
                          <a:noFill/>
                        </a:ln>
                        <a:solidFill>
                          <a:schemeClr val="tx1"/>
                        </a:solidFill>
                        <a:effectLst/>
                        <a:latin typeface="Georgia" pitchFamily="18" charset="0"/>
                      </a:endParaRP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dirty="0" smtClean="0">
                          <a:ln>
                            <a:noFill/>
                          </a:ln>
                          <a:solidFill>
                            <a:schemeClr val="tx1"/>
                          </a:solidFill>
                          <a:effectLst/>
                          <a:latin typeface="Georgia" pitchFamily="18" charset="0"/>
                        </a:rPr>
                        <a:t>SSEP</a:t>
                      </a: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dirty="0" smtClean="0">
                          <a:ln>
                            <a:noFill/>
                          </a:ln>
                          <a:solidFill>
                            <a:schemeClr val="tx1"/>
                          </a:solidFill>
                          <a:effectLst/>
                          <a:latin typeface="Georgia" pitchFamily="18" charset="0"/>
                        </a:rPr>
                        <a:t>Initiation of </a:t>
                      </a:r>
                      <a:r>
                        <a:rPr kumimoji="0" lang="en-US" sz="1600" b="0" i="0" u="none" strike="noStrike" cap="none" normalizeH="0" baseline="0" dirty="0" err="1" smtClean="0">
                          <a:ln>
                            <a:noFill/>
                          </a:ln>
                          <a:solidFill>
                            <a:schemeClr val="tx1"/>
                          </a:solidFill>
                          <a:effectLst/>
                          <a:latin typeface="Georgia" pitchFamily="18" charset="0"/>
                        </a:rPr>
                        <a:t>myelotomy</a:t>
                      </a:r>
                      <a:r>
                        <a:rPr kumimoji="0" lang="en-US" sz="1600" b="0" i="0" u="none" strike="noStrike" cap="none" normalizeH="0" baseline="0" dirty="0" smtClean="0">
                          <a:ln>
                            <a:noFill/>
                          </a:ln>
                          <a:solidFill>
                            <a:schemeClr val="tx1"/>
                          </a:solidFill>
                          <a:effectLst/>
                          <a:latin typeface="Georgia" pitchFamily="18" charset="0"/>
                        </a:rPr>
                        <a:t> at the most bulky portion of the tumor using USG guidance</a:t>
                      </a: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dirty="0" err="1" smtClean="0">
                          <a:ln>
                            <a:noFill/>
                          </a:ln>
                          <a:solidFill>
                            <a:schemeClr val="tx1"/>
                          </a:solidFill>
                          <a:effectLst/>
                          <a:latin typeface="Georgia" pitchFamily="18" charset="0"/>
                        </a:rPr>
                        <a:t>Myelotomy</a:t>
                      </a:r>
                      <a:r>
                        <a:rPr kumimoji="0" lang="en-US" sz="1600" b="0" i="0" u="none" strike="noStrike" cap="none" normalizeH="0" baseline="0" dirty="0" smtClean="0">
                          <a:ln>
                            <a:noFill/>
                          </a:ln>
                          <a:solidFill>
                            <a:schemeClr val="tx1"/>
                          </a:solidFill>
                          <a:effectLst/>
                          <a:latin typeface="Georgia" pitchFamily="18" charset="0"/>
                        </a:rPr>
                        <a:t> to end 1 cm short of tapering caudal end of the tumor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dirty="0" smtClean="0">
                        <a:ln>
                          <a:noFill/>
                        </a:ln>
                        <a:solidFill>
                          <a:schemeClr val="tx1"/>
                        </a:solidFill>
                        <a:effectLst/>
                        <a:latin typeface="Georgia"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Georgia" pitchFamily="18" charset="0"/>
                        </a:rPr>
                        <a:t>Physiotherapy,</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err="1" smtClean="0">
                          <a:ln>
                            <a:noFill/>
                          </a:ln>
                          <a:solidFill>
                            <a:schemeClr val="tx1"/>
                          </a:solidFill>
                          <a:effectLst/>
                          <a:latin typeface="Georgia" pitchFamily="18" charset="0"/>
                        </a:rPr>
                        <a:t>Rehabilitataion</a:t>
                      </a:r>
                      <a:endParaRPr kumimoji="0" lang="en-US" sz="1600" b="0" i="0" u="none" strike="noStrike" cap="none" normalizeH="0" baseline="0" dirty="0" smtClean="0">
                        <a:ln>
                          <a:noFill/>
                        </a:ln>
                        <a:solidFill>
                          <a:schemeClr val="tx1"/>
                        </a:solidFill>
                        <a:effectLst/>
                        <a:latin typeface="Georgia"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3200">
                <a:latin typeface="Georgia" charset="0"/>
                <a:ea typeface="MS PGothic" charset="0"/>
              </a:rPr>
              <a:t>Complication avoidance &amp; management – </a:t>
            </a:r>
            <a:br>
              <a:rPr lang="en-US" sz="3200">
                <a:latin typeface="Georgia" charset="0"/>
                <a:ea typeface="MS PGothic" charset="0"/>
              </a:rPr>
            </a:br>
            <a:r>
              <a:rPr lang="en-US" sz="3200">
                <a:latin typeface="Georgia" charset="0"/>
                <a:ea typeface="MS PGothic" charset="0"/>
              </a:rPr>
              <a:t>Cervicomedullary tumour surgery</a:t>
            </a:r>
          </a:p>
        </p:txBody>
      </p:sp>
      <p:graphicFrame>
        <p:nvGraphicFramePr>
          <p:cNvPr id="117763" name="Group 3"/>
          <p:cNvGraphicFramePr>
            <a:graphicFrameLocks noGrp="1"/>
          </p:cNvGraphicFramePr>
          <p:nvPr>
            <p:ph idx="1"/>
          </p:nvPr>
        </p:nvGraphicFramePr>
        <p:xfrm>
          <a:off x="566738" y="1752600"/>
          <a:ext cx="8001000" cy="4264025"/>
        </p:xfrm>
        <a:graphic>
          <a:graphicData uri="http://schemas.openxmlformats.org/drawingml/2006/table">
            <a:tbl>
              <a:tblPr/>
              <a:tblGrid>
                <a:gridCol w="2667000"/>
                <a:gridCol w="2667000"/>
                <a:gridCol w="2667000"/>
              </a:tblGrid>
              <a:tr h="83831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Georgia" pitchFamily="18" charset="0"/>
                        </a:rPr>
                        <a:t>Complication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Georgia" pitchFamily="18" charset="0"/>
                        </a:rPr>
                        <a:t>Avoidance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Georgia" pitchFamily="18" charset="0"/>
                        </a:rPr>
                        <a:t>Management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223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Motor deficit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dirty="0" smtClean="0">
                          <a:ln>
                            <a:noFill/>
                          </a:ln>
                          <a:solidFill>
                            <a:schemeClr val="tx1"/>
                          </a:solidFill>
                          <a:effectLst/>
                          <a:latin typeface="Georgia" pitchFamily="18" charset="0"/>
                        </a:rPr>
                        <a:t>Avoid chasing small questionable fragments in </a:t>
                      </a:r>
                      <a:r>
                        <a:rPr kumimoji="0" lang="en-US" sz="1600" b="0" i="0" u="none" strike="noStrike" cap="none" normalizeH="0" baseline="0" dirty="0" err="1" smtClean="0">
                          <a:ln>
                            <a:noFill/>
                          </a:ln>
                          <a:solidFill>
                            <a:schemeClr val="tx1"/>
                          </a:solidFill>
                          <a:effectLst/>
                          <a:latin typeface="Georgia" pitchFamily="18" charset="0"/>
                        </a:rPr>
                        <a:t>ventrolateral</a:t>
                      </a:r>
                      <a:r>
                        <a:rPr kumimoji="0" lang="en-US" sz="1600" b="0" i="0" u="none" strike="noStrike" cap="none" normalizeH="0" baseline="0" dirty="0" smtClean="0">
                          <a:ln>
                            <a:noFill/>
                          </a:ln>
                          <a:solidFill>
                            <a:schemeClr val="tx1"/>
                          </a:solidFill>
                          <a:effectLst/>
                          <a:latin typeface="Georgia" pitchFamily="18" charset="0"/>
                        </a:rPr>
                        <a:t> aspect of the resection cavity</a:t>
                      </a: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dirty="0" smtClean="0">
                          <a:ln>
                            <a:noFill/>
                          </a:ln>
                          <a:solidFill>
                            <a:schemeClr val="tx1"/>
                          </a:solidFill>
                          <a:effectLst/>
                          <a:latin typeface="Georgia" pitchFamily="18" charset="0"/>
                        </a:rPr>
                        <a:t>USG guidance</a:t>
                      </a: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dirty="0" smtClean="0">
                          <a:ln>
                            <a:noFill/>
                          </a:ln>
                          <a:solidFill>
                            <a:schemeClr val="tx1"/>
                          </a:solidFill>
                          <a:effectLst/>
                          <a:latin typeface="Georgia" pitchFamily="18" charset="0"/>
                        </a:rPr>
                        <a:t>MEP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Physiotherapy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Proper nursing</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Rehabilitataion</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Georgia"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34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Cardiovascular instability</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Close anaesthetic monitoring and prompt discontinuation of manuever</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dirty="0" smtClean="0">
                        <a:ln>
                          <a:noFill/>
                        </a:ln>
                        <a:solidFill>
                          <a:schemeClr val="tx1"/>
                        </a:solidFill>
                        <a:effectLst/>
                        <a:latin typeface="Georgia"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sz="3200">
                <a:latin typeface="Georgia" charset="0"/>
                <a:ea typeface="MS PGothic" charset="0"/>
              </a:rPr>
              <a:t>Complication avoidance &amp; management – </a:t>
            </a:r>
            <a:br>
              <a:rPr lang="en-US" sz="3200">
                <a:latin typeface="Georgia" charset="0"/>
                <a:ea typeface="MS PGothic" charset="0"/>
              </a:rPr>
            </a:br>
            <a:r>
              <a:rPr lang="en-US" sz="3200">
                <a:latin typeface="Georgia" charset="0"/>
                <a:ea typeface="MS PGothic" charset="0"/>
              </a:rPr>
              <a:t>Focal BSG surgery</a:t>
            </a:r>
          </a:p>
        </p:txBody>
      </p:sp>
      <p:graphicFrame>
        <p:nvGraphicFramePr>
          <p:cNvPr id="118787" name="Group 3"/>
          <p:cNvGraphicFramePr>
            <a:graphicFrameLocks noGrp="1"/>
          </p:cNvGraphicFramePr>
          <p:nvPr>
            <p:ph idx="1"/>
          </p:nvPr>
        </p:nvGraphicFramePr>
        <p:xfrm>
          <a:off x="566738" y="1752600"/>
          <a:ext cx="8001000" cy="4559300"/>
        </p:xfrm>
        <a:graphic>
          <a:graphicData uri="http://schemas.openxmlformats.org/drawingml/2006/table">
            <a:tbl>
              <a:tblPr/>
              <a:tblGrid>
                <a:gridCol w="2667000"/>
                <a:gridCol w="2667000"/>
                <a:gridCol w="2667000"/>
              </a:tblGrid>
              <a:tr h="53706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Georgia" pitchFamily="18" charset="0"/>
                        </a:rPr>
                        <a:t>Complication</a:t>
                      </a:r>
                    </a:p>
                  </a:txBody>
                  <a:tcPr marT="48487" marB="484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Georgia" pitchFamily="18" charset="0"/>
                        </a:rPr>
                        <a:t>Avoidance</a:t>
                      </a:r>
                    </a:p>
                  </a:txBody>
                  <a:tcPr marT="48487" marB="484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Georgia" pitchFamily="18" charset="0"/>
                        </a:rPr>
                        <a:t>Management</a:t>
                      </a:r>
                    </a:p>
                  </a:txBody>
                  <a:tcPr marT="48487" marB="484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68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Cr nv V palsy</a:t>
                      </a:r>
                    </a:p>
                  </a:txBody>
                  <a:tcPr marT="48487" marB="484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 Careful inspection of IVth ventricular floor to detect area of greatest bulge/tumour erosion to be used as entry into the tumour</a:t>
                      </a:r>
                    </a:p>
                  </a:txBody>
                  <a:tcPr marT="48487" marB="484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Corneal lubrication,</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Tarsorrhaphy</a:t>
                      </a:r>
                    </a:p>
                  </a:txBody>
                  <a:tcPr marT="48487" marB="484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445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VI,VII</a:t>
                      </a:r>
                    </a:p>
                  </a:txBody>
                  <a:tcPr marT="48487" marB="484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-Careful inspection of erosion site</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 Localize median raphe and incise away from midline</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 Safe entry zone landmarks</a:t>
                      </a:r>
                    </a:p>
                  </a:txBody>
                  <a:tcPr marT="48487" marB="484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Corneal lubrication,</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Tarsorrhaphy,</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Corrective surgery for LR palsy</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700" b="0" i="0" u="none" strike="noStrike" cap="none" normalizeH="0" baseline="0" smtClean="0">
                        <a:ln>
                          <a:noFill/>
                        </a:ln>
                        <a:solidFill>
                          <a:schemeClr val="tx1"/>
                        </a:solidFill>
                        <a:effectLst/>
                        <a:latin typeface="Georgia" pitchFamily="18" charset="0"/>
                      </a:endParaRPr>
                    </a:p>
                  </a:txBody>
                  <a:tcPr marT="48487" marB="484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609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VIII</a:t>
                      </a:r>
                    </a:p>
                  </a:txBody>
                  <a:tcPr marT="48487" marB="484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BAER</a:t>
                      </a:r>
                    </a:p>
                  </a:txBody>
                  <a:tcPr marT="48487" marB="484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Hearing aid</a:t>
                      </a:r>
                    </a:p>
                  </a:txBody>
                  <a:tcPr marT="48487" marB="484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sz="3200">
                <a:latin typeface="Georgia" charset="0"/>
                <a:ea typeface="MS PGothic" charset="0"/>
              </a:rPr>
              <a:t>Complication avoidance &amp; management – </a:t>
            </a:r>
            <a:br>
              <a:rPr lang="en-US" sz="3200">
                <a:latin typeface="Georgia" charset="0"/>
                <a:ea typeface="MS PGothic" charset="0"/>
              </a:rPr>
            </a:br>
            <a:r>
              <a:rPr lang="en-US" sz="3200">
                <a:latin typeface="Georgia" charset="0"/>
                <a:ea typeface="MS PGothic" charset="0"/>
              </a:rPr>
              <a:t>Focal BSG surgery</a:t>
            </a:r>
          </a:p>
        </p:txBody>
      </p:sp>
      <p:graphicFrame>
        <p:nvGraphicFramePr>
          <p:cNvPr id="119833" name="Group 25"/>
          <p:cNvGraphicFramePr>
            <a:graphicFrameLocks noGrp="1"/>
          </p:cNvGraphicFramePr>
          <p:nvPr>
            <p:ph idx="1"/>
          </p:nvPr>
        </p:nvGraphicFramePr>
        <p:xfrm>
          <a:off x="566738" y="1676400"/>
          <a:ext cx="8001000" cy="4884738"/>
        </p:xfrm>
        <a:graphic>
          <a:graphicData uri="http://schemas.openxmlformats.org/drawingml/2006/table">
            <a:tbl>
              <a:tblPr/>
              <a:tblGrid>
                <a:gridCol w="2667000"/>
                <a:gridCol w="2667000"/>
                <a:gridCol w="2667000"/>
              </a:tblGrid>
              <a:tr h="48767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Georgia" pitchFamily="18" charset="0"/>
                        </a:rPr>
                        <a:t>Complication</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Georgia" pitchFamily="18" charset="0"/>
                        </a:rPr>
                        <a:t>Avoidance</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Georgia" pitchFamily="18" charset="0"/>
                        </a:rPr>
                        <a:t>Management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6259">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IX-XII palsy</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 Identify obex and incise floor 1.5 cm rostral to it if no ependymal erosion is present</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Prolonged ventilation and tracheostomy</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02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Cr nv palsies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smtClean="0">
                          <a:ln>
                            <a:noFill/>
                          </a:ln>
                          <a:solidFill>
                            <a:schemeClr val="tx1"/>
                          </a:solidFill>
                          <a:effectLst/>
                          <a:latin typeface="Georgia" pitchFamily="18" charset="0"/>
                        </a:rPr>
                        <a:t>Ependymal incision &lt; 1cm</a:t>
                      </a: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smtClean="0">
                          <a:ln>
                            <a:noFill/>
                          </a:ln>
                          <a:solidFill>
                            <a:schemeClr val="tx1"/>
                          </a:solidFill>
                          <a:effectLst/>
                          <a:latin typeface="Georgia" pitchFamily="18" charset="0"/>
                        </a:rPr>
                        <a:t>Use of plated bayonet</a:t>
                      </a: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smtClean="0">
                          <a:ln>
                            <a:noFill/>
                          </a:ln>
                          <a:solidFill>
                            <a:schemeClr val="tx1"/>
                          </a:solidFill>
                          <a:effectLst/>
                          <a:latin typeface="Georgia" pitchFamily="18" charset="0"/>
                        </a:rPr>
                        <a:t>Stay within the tumour, inspect carefully for the interface</a:t>
                      </a: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endParaRPr kumimoji="0" lang="en-US" sz="1600" b="0" i="0" u="none" strike="noStrike" cap="none" normalizeH="0" baseline="0" smtClean="0">
                        <a:ln>
                          <a:noFill/>
                        </a:ln>
                        <a:solidFill>
                          <a:schemeClr val="tx1"/>
                        </a:solidFill>
                        <a:effectLst/>
                        <a:latin typeface="Georgia"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Georgia" pitchFamily="18"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53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Post-op hypoventilation, hypercarbia &amp; brainstem hypoxia</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Georgia"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Persistent mechanical ventilation, slow weaning,</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tracheostomy</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sz="3200">
                <a:latin typeface="Georgia" charset="0"/>
                <a:ea typeface="MS PGothic" charset="0"/>
              </a:rPr>
              <a:t>Complication avoidance &amp; management – </a:t>
            </a:r>
            <a:br>
              <a:rPr lang="en-US" sz="3200">
                <a:latin typeface="Georgia" charset="0"/>
                <a:ea typeface="MS PGothic" charset="0"/>
              </a:rPr>
            </a:br>
            <a:r>
              <a:rPr lang="en-US" sz="3200">
                <a:latin typeface="Georgia" charset="0"/>
                <a:ea typeface="MS PGothic" charset="0"/>
              </a:rPr>
              <a:t>Cystic BSG surgery</a:t>
            </a:r>
          </a:p>
        </p:txBody>
      </p:sp>
      <p:graphicFrame>
        <p:nvGraphicFramePr>
          <p:cNvPr id="120835" name="Group 3"/>
          <p:cNvGraphicFramePr>
            <a:graphicFrameLocks noGrp="1"/>
          </p:cNvGraphicFramePr>
          <p:nvPr>
            <p:ph idx="1"/>
          </p:nvPr>
        </p:nvGraphicFramePr>
        <p:xfrm>
          <a:off x="566738" y="1752600"/>
          <a:ext cx="8120062" cy="3733800"/>
        </p:xfrm>
        <a:graphic>
          <a:graphicData uri="http://schemas.openxmlformats.org/drawingml/2006/table">
            <a:tbl>
              <a:tblPr/>
              <a:tblGrid>
                <a:gridCol w="2706687"/>
                <a:gridCol w="2706688"/>
                <a:gridCol w="2706687"/>
              </a:tblGrid>
              <a:tr h="685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tx1"/>
                          </a:solidFill>
                          <a:effectLst/>
                          <a:latin typeface="Verdana" charset="0"/>
                          <a:ea typeface="MS PGothic" charset="0"/>
                          <a:cs typeface="MS PGothic" charset="0"/>
                        </a:rPr>
                        <a:t>Complication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tx1"/>
                          </a:solidFill>
                          <a:effectLst/>
                          <a:latin typeface="Verdana" charset="0"/>
                          <a:ea typeface="MS PGothic" charset="0"/>
                          <a:cs typeface="MS PGothic" charset="0"/>
                        </a:rPr>
                        <a:t>Avoidance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tx1"/>
                          </a:solidFill>
                          <a:effectLst/>
                          <a:latin typeface="Verdana" charset="0"/>
                          <a:ea typeface="MS PGothic" charset="0"/>
                          <a:cs typeface="MS PGothic" charset="0"/>
                        </a:rPr>
                        <a:t>Management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0" i="0" u="none" strike="noStrike" cap="none" normalizeH="0" baseline="0">
                          <a:ln>
                            <a:noFill/>
                          </a:ln>
                          <a:solidFill>
                            <a:schemeClr val="tx1"/>
                          </a:solidFill>
                          <a:effectLst/>
                          <a:latin typeface="Verdana" charset="0"/>
                          <a:ea typeface="MS PGothic" charset="0"/>
                          <a:cs typeface="MS PGothic" charset="0"/>
                        </a:rPr>
                        <a:t>Retraction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a:ln>
                            <a:noFill/>
                          </a:ln>
                          <a:solidFill>
                            <a:schemeClr val="tx1"/>
                          </a:solidFill>
                          <a:effectLst/>
                          <a:latin typeface="Verdana" charset="0"/>
                          <a:ea typeface="MS PGothic" charset="0"/>
                          <a:cs typeface="MS PGothic" charset="0"/>
                        </a:rPr>
                        <a:t>Avoid excessive retractor manipulation</a:t>
                      </a: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a:ln>
                            <a:noFill/>
                          </a:ln>
                          <a:solidFill>
                            <a:schemeClr val="tx1"/>
                          </a:solidFill>
                          <a:effectLst/>
                          <a:latin typeface="Verdana" charset="0"/>
                          <a:ea typeface="MS PGothic" charset="0"/>
                          <a:cs typeface="MS PGothic" charset="0"/>
                        </a:rPr>
                        <a:t>Hand-held reatactor</a:t>
                      </a: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a:ln>
                            <a:noFill/>
                          </a:ln>
                          <a:solidFill>
                            <a:schemeClr val="tx1"/>
                          </a:solidFill>
                          <a:effectLst/>
                          <a:latin typeface="Verdana" charset="0"/>
                          <a:ea typeface="MS PGothic" charset="0"/>
                          <a:cs typeface="MS PGothic" charset="0"/>
                        </a:rPr>
                        <a:t>Laser </a:t>
                      </a: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a:ln>
                            <a:noFill/>
                          </a:ln>
                          <a:solidFill>
                            <a:schemeClr val="tx1"/>
                          </a:solidFill>
                          <a:effectLst/>
                          <a:latin typeface="Verdana" charset="0"/>
                          <a:ea typeface="MS PGothic" charset="0"/>
                          <a:cs typeface="MS PGothic" charset="0"/>
                        </a:rPr>
                        <a:t>Avoid CUSA</a:t>
                      </a: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a:ln>
                            <a:noFill/>
                          </a:ln>
                          <a:solidFill>
                            <a:schemeClr val="tx1"/>
                          </a:solidFill>
                          <a:effectLst/>
                          <a:latin typeface="Verdana" charset="0"/>
                          <a:ea typeface="MS PGothic" charset="0"/>
                          <a:cs typeface="MS PGothic" charset="0"/>
                        </a:rPr>
                        <a:t>Don</a:t>
                      </a:r>
                      <a:r>
                        <a:rPr kumimoji="0" lang="ja-JP" altLang="en-US" sz="1600" b="0" i="0" u="none" strike="noStrike" cap="none" normalizeH="0" baseline="0">
                          <a:ln>
                            <a:noFill/>
                          </a:ln>
                          <a:solidFill>
                            <a:schemeClr val="tx1"/>
                          </a:solidFill>
                          <a:effectLst/>
                          <a:latin typeface="Verdana" charset="0"/>
                          <a:ea typeface="MS PGothic" charset="0"/>
                          <a:cs typeface="MS PGothic" charset="0"/>
                        </a:rPr>
                        <a:t>’</a:t>
                      </a:r>
                      <a:r>
                        <a:rPr kumimoji="0" lang="en-US" altLang="ja-JP" sz="1600" b="0" i="0" u="none" strike="noStrike" cap="none" normalizeH="0" baseline="0">
                          <a:ln>
                            <a:noFill/>
                          </a:ln>
                          <a:solidFill>
                            <a:schemeClr val="tx1"/>
                          </a:solidFill>
                          <a:effectLst/>
                          <a:latin typeface="Verdana" charset="0"/>
                          <a:ea typeface="MS PGothic" charset="0"/>
                          <a:cs typeface="MS PGothic" charset="0"/>
                        </a:rPr>
                        <a:t>t chase questionable fragments</a:t>
                      </a:r>
                      <a:endParaRPr kumimoji="0" lang="en-US" sz="1600" b="0" i="0" u="none" strike="noStrike" cap="none" normalizeH="0" baseline="0">
                        <a:ln>
                          <a:noFill/>
                        </a:ln>
                        <a:solidFill>
                          <a:schemeClr val="tx1"/>
                        </a:solidFill>
                        <a:effectLst/>
                        <a:latin typeface="Verdana" charset="0"/>
                        <a:ea typeface="MS PGothic" charset="0"/>
                        <a:cs typeface="MS PGothic"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600" b="0" i="0" u="none" strike="noStrike" cap="none" normalizeH="0" baseline="0">
                        <a:ln>
                          <a:noFill/>
                        </a:ln>
                        <a:solidFill>
                          <a:schemeClr val="tx1"/>
                        </a:solidFill>
                        <a:effectLst/>
                        <a:latin typeface="Verdana" charset="0"/>
                        <a:ea typeface="MS PGothic" charset="0"/>
                        <a:cs typeface="MS PGothic"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z="3200">
                <a:latin typeface="Georgia" charset="0"/>
                <a:ea typeface="MS PGothic" charset="0"/>
              </a:rPr>
              <a:t>Complication avoidance &amp; management – </a:t>
            </a:r>
            <a:br>
              <a:rPr lang="en-US" sz="3200">
                <a:latin typeface="Georgia" charset="0"/>
                <a:ea typeface="MS PGothic" charset="0"/>
              </a:rPr>
            </a:br>
            <a:r>
              <a:rPr lang="en-US" sz="3200">
                <a:latin typeface="Georgia" charset="0"/>
                <a:ea typeface="MS PGothic" charset="0"/>
              </a:rPr>
              <a:t>Dorsally exophytic BSG surgery</a:t>
            </a:r>
          </a:p>
        </p:txBody>
      </p:sp>
      <p:sp>
        <p:nvSpPr>
          <p:cNvPr id="60418" name="Rectangle 3"/>
          <p:cNvSpPr>
            <a:spLocks noGrp="1" noChangeArrowheads="1"/>
          </p:cNvSpPr>
          <p:nvPr>
            <p:ph type="body" sz="half" idx="1"/>
          </p:nvPr>
        </p:nvSpPr>
        <p:spPr/>
        <p:txBody>
          <a:bodyPr/>
          <a:lstStyle/>
          <a:p>
            <a:pPr eaLnBrk="1" hangingPunct="1"/>
            <a:r>
              <a:rPr lang="en-US" sz="1600">
                <a:latin typeface="Verdana" charset="0"/>
                <a:ea typeface="MS PGothic" charset="0"/>
              </a:rPr>
              <a:t>	</a:t>
            </a:r>
          </a:p>
        </p:txBody>
      </p:sp>
      <p:graphicFrame>
        <p:nvGraphicFramePr>
          <p:cNvPr id="121860" name="Group 4"/>
          <p:cNvGraphicFramePr>
            <a:graphicFrameLocks noGrp="1"/>
          </p:cNvGraphicFramePr>
          <p:nvPr>
            <p:ph sz="half" idx="2"/>
          </p:nvPr>
        </p:nvGraphicFramePr>
        <p:xfrm>
          <a:off x="381000" y="1752600"/>
          <a:ext cx="8458200" cy="4191000"/>
        </p:xfrm>
        <a:graphic>
          <a:graphicData uri="http://schemas.openxmlformats.org/drawingml/2006/table">
            <a:tbl>
              <a:tblPr/>
              <a:tblGrid>
                <a:gridCol w="3081338"/>
                <a:gridCol w="2687637"/>
                <a:gridCol w="2689225"/>
              </a:tblGrid>
              <a:tr h="10302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Georgia" pitchFamily="18" charset="0"/>
                        </a:rPr>
                        <a:t>Complication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Georgia" pitchFamily="18" charset="0"/>
                        </a:rPr>
                        <a:t>Avoidance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Georgia" pitchFamily="18" charset="0"/>
                        </a:rPr>
                        <a:t>Management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6071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Georgia" pitchFamily="18" charset="0"/>
                        </a:rPr>
                        <a:t>Brainstem nuclei injury in general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2000" b="0" i="0" u="none" strike="noStrike" cap="none" normalizeH="0" baseline="0" smtClean="0">
                          <a:ln>
                            <a:noFill/>
                          </a:ln>
                          <a:solidFill>
                            <a:schemeClr val="tx1"/>
                          </a:solidFill>
                          <a:effectLst/>
                          <a:latin typeface="Georgia" pitchFamily="18" charset="0"/>
                        </a:rPr>
                        <a:t>Good visualization of ependyma above and below the tumour</a:t>
                      </a: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2000" b="0" i="0" u="none" strike="noStrike" cap="none" normalizeH="0" baseline="0" smtClean="0">
                          <a:ln>
                            <a:noFill/>
                          </a:ln>
                          <a:solidFill>
                            <a:schemeClr val="tx1"/>
                          </a:solidFill>
                          <a:effectLst/>
                          <a:latin typeface="Georgia" pitchFamily="18" charset="0"/>
                        </a:rPr>
                        <a:t> Avoid resection below the ependymal floor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Georgia"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sz="4200">
                <a:latin typeface="Georgia" charset="0"/>
                <a:ea typeface="MS PGothic" charset="0"/>
              </a:rPr>
              <a:t>Peri-operative care</a:t>
            </a:r>
          </a:p>
        </p:txBody>
      </p:sp>
      <p:sp>
        <p:nvSpPr>
          <p:cNvPr id="61442" name="Rectangle 3"/>
          <p:cNvSpPr>
            <a:spLocks noGrp="1" noChangeArrowheads="1"/>
          </p:cNvSpPr>
          <p:nvPr>
            <p:ph type="body" idx="1"/>
          </p:nvPr>
        </p:nvSpPr>
        <p:spPr/>
        <p:txBody>
          <a:bodyPr/>
          <a:lstStyle/>
          <a:p>
            <a:pPr eaLnBrk="1" hangingPunct="1">
              <a:lnSpc>
                <a:spcPct val="90000"/>
              </a:lnSpc>
            </a:pPr>
            <a:r>
              <a:rPr lang="en-US" sz="2600">
                <a:latin typeface="Georgia" charset="0"/>
                <a:ea typeface="MS PGothic" charset="0"/>
              </a:rPr>
              <a:t>Perioperative steroids( methylprednisolone)</a:t>
            </a:r>
          </a:p>
          <a:p>
            <a:pPr eaLnBrk="1" hangingPunct="1">
              <a:lnSpc>
                <a:spcPct val="90000"/>
              </a:lnSpc>
            </a:pPr>
            <a:r>
              <a:rPr lang="en-US" sz="2600">
                <a:latin typeface="Georgia" charset="0"/>
                <a:ea typeface="MS PGothic" charset="0"/>
              </a:rPr>
              <a:t>Elective ventilation for at least 48 hours</a:t>
            </a:r>
          </a:p>
          <a:p>
            <a:pPr eaLnBrk="1" hangingPunct="1">
              <a:lnSpc>
                <a:spcPct val="90000"/>
              </a:lnSpc>
            </a:pPr>
            <a:r>
              <a:rPr lang="en-US" sz="2600">
                <a:latin typeface="Georgia" charset="0"/>
                <a:ea typeface="MS PGothic" charset="0"/>
              </a:rPr>
              <a:t>Mechanical ventilation till recovery of ventilation &amp; normal cough reflex</a:t>
            </a:r>
          </a:p>
          <a:p>
            <a:pPr eaLnBrk="1" hangingPunct="1">
              <a:lnSpc>
                <a:spcPct val="90000"/>
              </a:lnSpc>
            </a:pPr>
            <a:r>
              <a:rPr lang="en-US" sz="2600">
                <a:latin typeface="Georgia" charset="0"/>
                <a:ea typeface="MS PGothic" charset="0"/>
              </a:rPr>
              <a:t>LCN paresis- NG/feeding gastrostomy</a:t>
            </a:r>
          </a:p>
          <a:p>
            <a:pPr eaLnBrk="1" hangingPunct="1">
              <a:lnSpc>
                <a:spcPct val="90000"/>
              </a:lnSpc>
            </a:pPr>
            <a:r>
              <a:rPr lang="en-US" sz="2600">
                <a:latin typeface="Georgia" charset="0"/>
                <a:ea typeface="MS PGothic" charset="0"/>
              </a:rPr>
              <a:t>V,VII nv paresis- temporary tarsorrhaphy</a:t>
            </a:r>
          </a:p>
          <a:p>
            <a:pPr eaLnBrk="1" hangingPunct="1">
              <a:lnSpc>
                <a:spcPct val="90000"/>
              </a:lnSpc>
            </a:pPr>
            <a:r>
              <a:rPr lang="en-US" sz="2600">
                <a:latin typeface="Georgia" charset="0"/>
                <a:ea typeface="MS PGothic" charset="0"/>
              </a:rPr>
              <a:t>Good nursing care</a:t>
            </a:r>
          </a:p>
          <a:p>
            <a:pPr eaLnBrk="1" hangingPunct="1">
              <a:lnSpc>
                <a:spcPct val="90000"/>
              </a:lnSpc>
            </a:pPr>
            <a:r>
              <a:rPr lang="en-US" sz="2600">
                <a:latin typeface="Georgia" charset="0"/>
                <a:ea typeface="MS PGothic" charset="0"/>
              </a:rPr>
              <a:t>Physiotherapy</a:t>
            </a:r>
          </a:p>
          <a:p>
            <a:pPr eaLnBrk="1" hangingPunct="1">
              <a:lnSpc>
                <a:spcPct val="90000"/>
              </a:lnSpc>
            </a:pPr>
            <a:r>
              <a:rPr lang="en-US" sz="2600">
                <a:latin typeface="Georgia" charset="0"/>
                <a:ea typeface="MS PGothic" charset="0"/>
              </a:rPr>
              <a:t>Post-op brainstem injury mostly reversible if surgical technique is proper</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533400" y="304800"/>
            <a:ext cx="8001000" cy="1216025"/>
          </a:xfrm>
        </p:spPr>
        <p:txBody>
          <a:bodyPr/>
          <a:lstStyle/>
          <a:p>
            <a:pPr eaLnBrk="1" hangingPunct="1"/>
            <a:r>
              <a:rPr lang="en-US">
                <a:latin typeface="Georgia" charset="0"/>
                <a:ea typeface="MS PGothic" charset="0"/>
              </a:rPr>
              <a:t>Role of stereotactic biopsy</a:t>
            </a:r>
          </a:p>
        </p:txBody>
      </p:sp>
      <p:sp>
        <p:nvSpPr>
          <p:cNvPr id="62466" name="Rectangle 3"/>
          <p:cNvSpPr>
            <a:spLocks noGrp="1" noChangeArrowheads="1"/>
          </p:cNvSpPr>
          <p:nvPr>
            <p:ph type="body" idx="1"/>
          </p:nvPr>
        </p:nvSpPr>
        <p:spPr/>
        <p:txBody>
          <a:bodyPr/>
          <a:lstStyle/>
          <a:p>
            <a:pPr eaLnBrk="1" hangingPunct="1">
              <a:lnSpc>
                <a:spcPct val="90000"/>
              </a:lnSpc>
            </a:pPr>
            <a:r>
              <a:rPr lang="en-US" sz="2600">
                <a:latin typeface="Georgia" charset="0"/>
                <a:ea typeface="MS PGothic" charset="0"/>
              </a:rPr>
              <a:t>Diffuse glioma is an infiltrative, highly aggressive lesion which is always malignant regardless of the histology at the time of biopsy, associated with a very poor prognosis, MR appearance is reliable </a:t>
            </a:r>
            <a:r>
              <a:rPr lang="en-US" sz="2600">
                <a:latin typeface="Georgia" charset="0"/>
                <a:ea typeface="MS PGothic" charset="0"/>
                <a:cs typeface="Times New Roman" charset="0"/>
              </a:rPr>
              <a:t>→ No role of biopsy for these lesions (Epstein,McCleary,1986)</a:t>
            </a:r>
          </a:p>
          <a:p>
            <a:pPr eaLnBrk="1" hangingPunct="1">
              <a:lnSpc>
                <a:spcPct val="90000"/>
              </a:lnSpc>
            </a:pPr>
            <a:r>
              <a:rPr lang="en-US" sz="2600">
                <a:latin typeface="Georgia" charset="0"/>
                <a:ea typeface="MS PGothic" charset="0"/>
                <a:cs typeface="Times New Roman" charset="0"/>
              </a:rPr>
              <a:t>No role of open surgery/stereotactic biopsy in diffuse tumor because of typical MRI characteristics and clinical presentation ( Isamat, 1999)</a:t>
            </a:r>
          </a:p>
          <a:p>
            <a:pPr eaLnBrk="1" hangingPunct="1">
              <a:lnSpc>
                <a:spcPct val="90000"/>
              </a:lnSpc>
            </a:pPr>
            <a:r>
              <a:rPr lang="en-US" sz="2600">
                <a:latin typeface="Georgia" charset="0"/>
                <a:ea typeface="MS PGothic" charset="0"/>
                <a:cs typeface="Times New Roman" charset="0"/>
              </a:rPr>
              <a:t>Risks of biopsy far outweigh the remote possibility of diagnosing something other than a glioma</a:t>
            </a:r>
          </a:p>
          <a:p>
            <a:pPr eaLnBrk="1" hangingPunct="1">
              <a:lnSpc>
                <a:spcPct val="90000"/>
              </a:lnSpc>
              <a:buFont typeface="Wingdings" charset="0"/>
              <a:buNone/>
            </a:pPr>
            <a:endParaRPr lang="en-US" sz="2600">
              <a:latin typeface="Georgia" charset="0"/>
              <a:ea typeface="MS PGothic"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a:latin typeface="Georgia" charset="0"/>
                <a:ea typeface="MS PGothic" charset="0"/>
              </a:rPr>
              <a:t>Role of stereotactic biopsy</a:t>
            </a:r>
          </a:p>
        </p:txBody>
      </p:sp>
      <p:sp>
        <p:nvSpPr>
          <p:cNvPr id="63490" name="Rectangle 3"/>
          <p:cNvSpPr>
            <a:spLocks noGrp="1" noChangeArrowheads="1"/>
          </p:cNvSpPr>
          <p:nvPr>
            <p:ph type="body" idx="1"/>
          </p:nvPr>
        </p:nvSpPr>
        <p:spPr/>
        <p:txBody>
          <a:bodyPr/>
          <a:lstStyle/>
          <a:p>
            <a:pPr eaLnBrk="1" hangingPunct="1"/>
            <a:r>
              <a:rPr lang="en-US">
                <a:latin typeface="Georgia" charset="0"/>
                <a:ea typeface="MS PGothic" charset="0"/>
              </a:rPr>
              <a:t>Majority of focal, dorsally exophytic and cervicomedullary BSG are benign and resectable by direct surgery with low morbidity and good outcome</a:t>
            </a:r>
          </a:p>
          <a:p>
            <a:pPr eaLnBrk="1" hangingPunct="1">
              <a:buFont typeface="Wingdings" charset="0"/>
              <a:buNone/>
            </a:pPr>
            <a:endParaRPr lang="en-US">
              <a:latin typeface="Georgia" charset="0"/>
              <a:ea typeface="MS PGothic" charset="0"/>
            </a:endParaRPr>
          </a:p>
          <a:p>
            <a:pPr eaLnBrk="1" hangingPunct="1"/>
            <a:endParaRPr lang="en-US">
              <a:latin typeface="Verdana" charset="0"/>
              <a:ea typeface="MS PGothic" charset="0"/>
            </a:endParaRPr>
          </a:p>
          <a:p>
            <a:pPr eaLnBrk="1" hangingPunct="1"/>
            <a:endParaRPr lang="en-US">
              <a:latin typeface="Verdana" charset="0"/>
              <a:ea typeface="MS PGothic" charset="0"/>
            </a:endParaRPr>
          </a:p>
        </p:txBody>
      </p:sp>
      <p:sp>
        <p:nvSpPr>
          <p:cNvPr id="63491" name="Oval 4"/>
          <p:cNvSpPr>
            <a:spLocks noChangeArrowheads="1"/>
          </p:cNvSpPr>
          <p:nvPr/>
        </p:nvSpPr>
        <p:spPr bwMode="auto">
          <a:xfrm>
            <a:off x="838200" y="4038600"/>
            <a:ext cx="7010400" cy="1066800"/>
          </a:xfrm>
          <a:prstGeom prst="ellipse">
            <a:avLst/>
          </a:prstGeom>
          <a:solidFill>
            <a:schemeClr val="accent1"/>
          </a:solidFill>
          <a:ln w="9525">
            <a:solidFill>
              <a:schemeClr val="tx1"/>
            </a:solidFill>
            <a:round/>
            <a:headEnd/>
            <a:tailEnd/>
          </a:ln>
        </p:spPr>
        <p:txBody>
          <a:bodyPr wrap="none" anchor="ctr"/>
          <a:lstStyle/>
          <a:p>
            <a:pPr algn="ctr"/>
            <a:r>
              <a:rPr lang="en-US" sz="2000"/>
              <a:t>New york symposium on Brainstem surgery, 1996.</a:t>
            </a:r>
          </a:p>
          <a:p>
            <a:pPr algn="ctr"/>
            <a:r>
              <a:rPr lang="en-US" sz="2000"/>
              <a:t>Epstein, Constantini ,Hoffman, A Bricolo</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sz="4200">
                <a:latin typeface="Georgia" charset="0"/>
                <a:ea typeface="MS PGothic" charset="0"/>
              </a:rPr>
              <a:t>Role of stereotactic biopsy</a:t>
            </a:r>
          </a:p>
        </p:txBody>
      </p:sp>
      <p:sp>
        <p:nvSpPr>
          <p:cNvPr id="64514" name="Rectangle 3"/>
          <p:cNvSpPr>
            <a:spLocks noGrp="1" noChangeArrowheads="1"/>
          </p:cNvSpPr>
          <p:nvPr>
            <p:ph type="body" idx="1"/>
          </p:nvPr>
        </p:nvSpPr>
        <p:spPr/>
        <p:txBody>
          <a:bodyPr/>
          <a:lstStyle/>
          <a:p>
            <a:pPr eaLnBrk="1" hangingPunct="1"/>
            <a:r>
              <a:rPr lang="en-US">
                <a:latin typeface="Georgia" charset="0"/>
                <a:ea typeface="MS PGothic" charset="0"/>
              </a:rPr>
              <a:t>Reserved to </a:t>
            </a:r>
          </a:p>
          <a:p>
            <a:pPr lvl="2" eaLnBrk="1" hangingPunct="1"/>
            <a:r>
              <a:rPr lang="en-US">
                <a:latin typeface="Georgia" charset="0"/>
                <a:ea typeface="MS PGothic" charset="0"/>
              </a:rPr>
              <a:t>When the diagnosis is uncertain, to rule out inflammatory pathology like TB</a:t>
            </a:r>
          </a:p>
          <a:p>
            <a:pPr lvl="2" eaLnBrk="1" hangingPunct="1"/>
            <a:r>
              <a:rPr lang="en-US">
                <a:latin typeface="Georgia" charset="0"/>
                <a:ea typeface="MS PGothic" charset="0"/>
              </a:rPr>
              <a:t>Focal intrinsic endophytic lesion- well limited masses within the brainstem surrounded by neural tissue and therefore do not reach the surface</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sz="4200">
                <a:latin typeface="Georgia" charset="0"/>
                <a:ea typeface="MS PGothic" charset="0"/>
              </a:rPr>
              <a:t>Historical considerations</a:t>
            </a:r>
          </a:p>
        </p:txBody>
      </p:sp>
      <p:sp>
        <p:nvSpPr>
          <p:cNvPr id="19458" name="Rectangle 3"/>
          <p:cNvSpPr>
            <a:spLocks noGrp="1" noChangeArrowheads="1"/>
          </p:cNvSpPr>
          <p:nvPr>
            <p:ph type="body" idx="1"/>
          </p:nvPr>
        </p:nvSpPr>
        <p:spPr/>
        <p:txBody>
          <a:bodyPr/>
          <a:lstStyle/>
          <a:p>
            <a:pPr eaLnBrk="1" hangingPunct="1"/>
            <a:r>
              <a:rPr lang="en-US">
                <a:latin typeface="Georgia" charset="0"/>
                <a:ea typeface="MS PGothic" charset="0"/>
              </a:rPr>
              <a:t>Gradual advancement in  microsurgical technique, sophisticated imaging technology, most importantly availability of MRI </a:t>
            </a:r>
          </a:p>
          <a:p>
            <a:pPr eaLnBrk="1" hangingPunct="1"/>
            <a:r>
              <a:rPr lang="en-US">
                <a:latin typeface="Georgia" charset="0"/>
                <a:ea typeface="MS PGothic" charset="0"/>
              </a:rPr>
              <a:t>Identification of subcategories of tumours which appear to have low- grade pathologies and offer a better prognosis</a:t>
            </a:r>
          </a:p>
          <a:p>
            <a:pPr eaLnBrk="1" hangingPunct="1"/>
            <a:r>
              <a:rPr lang="en-US">
                <a:latin typeface="Georgia" charset="0"/>
                <a:ea typeface="MS PGothic" charset="0"/>
              </a:rPr>
              <a:t>Different series on BSG since then</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a:latin typeface="Verdana" charset="0"/>
                <a:ea typeface="MS PGothic" charset="0"/>
              </a:rPr>
              <a:t>Role of GKRS</a:t>
            </a:r>
          </a:p>
        </p:txBody>
      </p:sp>
      <p:sp>
        <p:nvSpPr>
          <p:cNvPr id="65538" name="Rectangle 3"/>
          <p:cNvSpPr>
            <a:spLocks noGrp="1" noChangeArrowheads="1"/>
          </p:cNvSpPr>
          <p:nvPr>
            <p:ph type="body" idx="1"/>
          </p:nvPr>
        </p:nvSpPr>
        <p:spPr/>
        <p:txBody>
          <a:bodyPr/>
          <a:lstStyle/>
          <a:p>
            <a:pPr eaLnBrk="1" hangingPunct="1"/>
            <a:endParaRPr lang="en-US">
              <a:latin typeface="Verdana" charset="0"/>
              <a:ea typeface="MS PGothic" charset="0"/>
            </a:endParaRPr>
          </a:p>
          <a:p>
            <a:pPr eaLnBrk="1" hangingPunct="1"/>
            <a:endParaRPr lang="en-US">
              <a:latin typeface="Verdana" charset="0"/>
              <a:ea typeface="MS PGothic" charset="0"/>
            </a:endParaRPr>
          </a:p>
          <a:p>
            <a:pPr eaLnBrk="1" hangingPunct="1"/>
            <a:endParaRPr lang="en-US">
              <a:latin typeface="Verdana" charset="0"/>
              <a:ea typeface="MS PGothic" charset="0"/>
            </a:endParaRPr>
          </a:p>
          <a:p>
            <a:pPr eaLnBrk="1" hangingPunct="1"/>
            <a:endParaRPr lang="en-US">
              <a:latin typeface="Verdana" charset="0"/>
              <a:ea typeface="MS PGothic" charset="0"/>
            </a:endParaRPr>
          </a:p>
        </p:txBody>
      </p:sp>
      <p:sp>
        <p:nvSpPr>
          <p:cNvPr id="65539" name="Oval 5"/>
          <p:cNvSpPr>
            <a:spLocks noChangeArrowheads="1"/>
          </p:cNvSpPr>
          <p:nvPr/>
        </p:nvSpPr>
        <p:spPr bwMode="auto">
          <a:xfrm>
            <a:off x="762000" y="1981200"/>
            <a:ext cx="7696200" cy="1219200"/>
          </a:xfrm>
          <a:prstGeom prst="ellipse">
            <a:avLst/>
          </a:prstGeom>
          <a:solidFill>
            <a:schemeClr val="accent1"/>
          </a:solidFill>
          <a:ln w="9525">
            <a:solidFill>
              <a:schemeClr val="tx1"/>
            </a:solidFill>
            <a:round/>
            <a:headEnd/>
            <a:tailEnd/>
          </a:ln>
        </p:spPr>
        <p:txBody>
          <a:bodyPr wrap="none" anchor="ctr"/>
          <a:lstStyle/>
          <a:p>
            <a:pPr algn="ctr"/>
            <a:r>
              <a:rPr lang="en-US" sz="1600">
                <a:hlinkClick r:id="rId2"/>
              </a:rPr>
              <a:t>Yen CP</a:t>
            </a:r>
            <a:r>
              <a:rPr lang="en-US" sz="1600"/>
              <a:t>, </a:t>
            </a:r>
            <a:r>
              <a:rPr lang="en-US" sz="1600">
                <a:hlinkClick r:id="rId3"/>
              </a:rPr>
              <a:t>Sheehan J</a:t>
            </a:r>
            <a:r>
              <a:rPr lang="en-US" sz="1600"/>
              <a:t>, </a:t>
            </a:r>
            <a:r>
              <a:rPr lang="en-US" sz="1600">
                <a:hlinkClick r:id="rId4"/>
              </a:rPr>
              <a:t>Steiner M</a:t>
            </a:r>
            <a:r>
              <a:rPr lang="en-US" sz="1600"/>
              <a:t>, </a:t>
            </a:r>
            <a:r>
              <a:rPr lang="en-US" sz="1600">
                <a:hlinkClick r:id="rId5"/>
              </a:rPr>
              <a:t>Patterson G</a:t>
            </a:r>
            <a:r>
              <a:rPr lang="en-US" sz="1600"/>
              <a:t>, </a:t>
            </a:r>
            <a:r>
              <a:rPr lang="en-US" sz="1600">
                <a:hlinkClick r:id="rId6"/>
              </a:rPr>
              <a:t>Steiner L</a:t>
            </a:r>
            <a:r>
              <a:rPr lang="en-US" sz="1600"/>
              <a:t>. </a:t>
            </a:r>
            <a:endParaRPr lang="en-US" sz="1600" b="1"/>
          </a:p>
          <a:p>
            <a:pPr algn="ctr"/>
            <a:r>
              <a:rPr lang="en-US" sz="1600" b="1"/>
              <a:t>Gamma knife surgery for focal brainstem gliomas.</a:t>
            </a:r>
          </a:p>
          <a:p>
            <a:pPr algn="ctr"/>
            <a:r>
              <a:rPr lang="en-US" sz="1600"/>
              <a:t>J Neurosurg. 2007 Jan;106(1):8-17.</a:t>
            </a:r>
            <a:endParaRPr lang="en-US" sz="1600" b="1"/>
          </a:p>
          <a:p>
            <a:pPr algn="ctr"/>
            <a:endParaRPr lang="en-US" sz="1600"/>
          </a:p>
        </p:txBody>
      </p:sp>
      <p:sp>
        <p:nvSpPr>
          <p:cNvPr id="65540" name="Rectangle 6"/>
          <p:cNvSpPr>
            <a:spLocks noChangeArrowheads="1"/>
          </p:cNvSpPr>
          <p:nvPr/>
        </p:nvSpPr>
        <p:spPr bwMode="auto">
          <a:xfrm>
            <a:off x="762000" y="3733800"/>
            <a:ext cx="7543800" cy="2133600"/>
          </a:xfrm>
          <a:prstGeom prst="rect">
            <a:avLst/>
          </a:prstGeom>
          <a:solidFill>
            <a:schemeClr val="accent1"/>
          </a:solidFill>
          <a:ln w="9525">
            <a:solidFill>
              <a:schemeClr val="tx1"/>
            </a:solidFill>
            <a:miter lim="800000"/>
            <a:headEnd/>
            <a:tailEnd/>
          </a:ln>
        </p:spPr>
        <p:txBody>
          <a:bodyPr wrap="none" anchor="ctr"/>
          <a:lstStyle/>
          <a:p>
            <a:pPr>
              <a:buFont typeface="Wingdings" charset="0"/>
              <a:buChar char="Ø"/>
            </a:pPr>
            <a:r>
              <a:rPr lang="en-US" sz="2400"/>
              <a:t>20 patients</a:t>
            </a:r>
          </a:p>
          <a:p>
            <a:pPr>
              <a:buFont typeface="Wingdings" charset="0"/>
              <a:buChar char="Ø"/>
            </a:pPr>
            <a:r>
              <a:rPr lang="en-US" sz="2400"/>
              <a:t>10-18 Gy</a:t>
            </a:r>
          </a:p>
          <a:p>
            <a:pPr>
              <a:buFont typeface="Wingdings" charset="0"/>
              <a:buChar char="Ø"/>
            </a:pPr>
            <a:r>
              <a:rPr lang="en-US" sz="2400"/>
              <a:t>Median follow up- 78 months</a:t>
            </a:r>
          </a:p>
          <a:p>
            <a:pPr>
              <a:buFont typeface="Wingdings" charset="0"/>
              <a:buChar char="Ø"/>
            </a:pPr>
            <a:r>
              <a:rPr lang="en-US" sz="2400"/>
              <a:t>Tm disappeared in 4 pts, decreased in size in 12 pts</a:t>
            </a:r>
          </a:p>
          <a:p>
            <a:pPr>
              <a:buFont typeface="Wingdings" charset="0"/>
              <a:buChar char="Ø"/>
            </a:pPr>
            <a:r>
              <a:rPr lang="en-US" sz="2400"/>
              <a:t>Minimal peri &amp; post- procedural morbidity</a:t>
            </a:r>
          </a:p>
        </p:txBody>
      </p:sp>
      <p:sp>
        <p:nvSpPr>
          <p:cNvPr id="65541" name="Line 7"/>
          <p:cNvSpPr>
            <a:spLocks noChangeShapeType="1"/>
          </p:cNvSpPr>
          <p:nvPr/>
        </p:nvSpPr>
        <p:spPr bwMode="auto">
          <a:xfrm>
            <a:off x="4572000" y="3200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sz="4600">
                <a:latin typeface="Georgia" charset="0"/>
                <a:ea typeface="MS PGothic" charset="0"/>
              </a:rPr>
              <a:t>Take home message</a:t>
            </a:r>
            <a:r>
              <a:rPr lang="en-US">
                <a:latin typeface="Verdana" charset="0"/>
                <a:ea typeface="MS PGothic" charset="0"/>
              </a:rPr>
              <a:t> </a:t>
            </a:r>
          </a:p>
        </p:txBody>
      </p:sp>
      <p:sp>
        <p:nvSpPr>
          <p:cNvPr id="66562" name="Rectangle 3"/>
          <p:cNvSpPr>
            <a:spLocks noGrp="1" noChangeArrowheads="1"/>
          </p:cNvSpPr>
          <p:nvPr>
            <p:ph type="body" idx="1"/>
          </p:nvPr>
        </p:nvSpPr>
        <p:spPr/>
        <p:txBody>
          <a:bodyPr/>
          <a:lstStyle/>
          <a:p>
            <a:pPr eaLnBrk="1" hangingPunct="1"/>
            <a:r>
              <a:rPr lang="en-US" sz="3400">
                <a:latin typeface="Georgia" charset="0"/>
                <a:ea typeface="MS PGothic" charset="0"/>
              </a:rPr>
              <a:t>BSG are a heterogenous group of neoplasm</a:t>
            </a:r>
          </a:p>
          <a:p>
            <a:pPr eaLnBrk="1" hangingPunct="1"/>
            <a:r>
              <a:rPr lang="en-US" sz="3400">
                <a:latin typeface="Georgia" charset="0"/>
                <a:ea typeface="MS PGothic" charset="0"/>
              </a:rPr>
              <a:t>Importance of MRI in diagnosis and planning of treatment</a:t>
            </a:r>
          </a:p>
          <a:p>
            <a:pPr eaLnBrk="1" hangingPunct="1"/>
            <a:r>
              <a:rPr lang="en-US" sz="3400">
                <a:latin typeface="Georgia" charset="0"/>
                <a:ea typeface="MS PGothic" charset="0"/>
              </a:rPr>
              <a:t>Minimize complications by operating upon </a:t>
            </a:r>
            <a:r>
              <a:rPr lang="ja-JP" altLang="en-US" sz="3400">
                <a:latin typeface="Georgia" charset="0"/>
                <a:ea typeface="MS PGothic" charset="0"/>
              </a:rPr>
              <a:t>‘</a:t>
            </a:r>
            <a:r>
              <a:rPr lang="en-US" altLang="ja-JP" sz="3400">
                <a:latin typeface="Georgia" charset="0"/>
                <a:ea typeface="MS PGothic" charset="0"/>
              </a:rPr>
              <a:t>benign</a:t>
            </a:r>
            <a:r>
              <a:rPr lang="ja-JP" altLang="en-US" sz="3400">
                <a:latin typeface="Georgia" charset="0"/>
                <a:ea typeface="MS PGothic" charset="0"/>
              </a:rPr>
              <a:t>’</a:t>
            </a:r>
            <a:r>
              <a:rPr lang="en-US" altLang="ja-JP" sz="3400">
                <a:latin typeface="Georgia" charset="0"/>
                <a:ea typeface="MS PGothic" charset="0"/>
              </a:rPr>
              <a:t> lesions in the presence of minimal neurological dysfunction </a:t>
            </a:r>
          </a:p>
          <a:p>
            <a:pPr eaLnBrk="1" hangingPunct="1"/>
            <a:r>
              <a:rPr lang="en-US" sz="3400">
                <a:latin typeface="Georgia" charset="0"/>
                <a:ea typeface="MS PGothic" charset="0"/>
              </a:rPr>
              <a:t>Knowledge of </a:t>
            </a:r>
            <a:r>
              <a:rPr lang="ja-JP" altLang="en-US" sz="3400">
                <a:latin typeface="Georgia" charset="0"/>
                <a:ea typeface="MS PGothic" charset="0"/>
              </a:rPr>
              <a:t>‘</a:t>
            </a:r>
            <a:r>
              <a:rPr lang="en-US" altLang="ja-JP" sz="3400">
                <a:latin typeface="Georgia" charset="0"/>
                <a:ea typeface="MS PGothic" charset="0"/>
              </a:rPr>
              <a:t>safe entry zones</a:t>
            </a:r>
            <a:r>
              <a:rPr lang="ja-JP" altLang="en-US" sz="3400">
                <a:latin typeface="Georgia" charset="0"/>
                <a:ea typeface="MS PGothic" charset="0"/>
              </a:rPr>
              <a:t>’</a:t>
            </a:r>
            <a:endParaRPr lang="en-US" sz="3400">
              <a:latin typeface="Georgi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en-US" sz="4200">
                <a:latin typeface="Georgia" charset="0"/>
                <a:ea typeface="MS PGothic" charset="0"/>
              </a:rPr>
              <a:t>Take home message</a:t>
            </a:r>
          </a:p>
        </p:txBody>
      </p:sp>
      <p:sp>
        <p:nvSpPr>
          <p:cNvPr id="67586" name="Rectangle 3"/>
          <p:cNvSpPr>
            <a:spLocks noGrp="1" noChangeArrowheads="1"/>
          </p:cNvSpPr>
          <p:nvPr>
            <p:ph type="body" idx="1"/>
          </p:nvPr>
        </p:nvSpPr>
        <p:spPr/>
        <p:txBody>
          <a:bodyPr/>
          <a:lstStyle/>
          <a:p>
            <a:pPr eaLnBrk="1" hangingPunct="1"/>
            <a:r>
              <a:rPr lang="en-US" sz="2600">
                <a:latin typeface="Georgia" charset="0"/>
                <a:ea typeface="MS PGothic" charset="0"/>
              </a:rPr>
              <a:t>Diffuse tumor almost invariably malignant and should not be operated upon</a:t>
            </a:r>
            <a:r>
              <a:rPr lang="en-US" sz="2600">
                <a:latin typeface="Georgia" charset="0"/>
                <a:ea typeface="MS PGothic" charset="0"/>
                <a:cs typeface="Times New Roman" charset="0"/>
              </a:rPr>
              <a:t>→ Direct RT + CT</a:t>
            </a:r>
          </a:p>
          <a:p>
            <a:pPr eaLnBrk="1" hangingPunct="1"/>
            <a:r>
              <a:rPr lang="en-US" sz="2600">
                <a:latin typeface="Georgia" charset="0"/>
                <a:ea typeface="MS PGothic" charset="0"/>
                <a:cs typeface="Times New Roman" charset="0"/>
              </a:rPr>
              <a:t>Focal medullary tumor</a:t>
            </a:r>
          </a:p>
          <a:p>
            <a:pPr lvl="2" eaLnBrk="1" hangingPunct="1"/>
            <a:r>
              <a:rPr lang="en-US" sz="2100">
                <a:latin typeface="Georgia" charset="0"/>
                <a:ea typeface="ＭＳ Ｐゴシック" charset="0"/>
              </a:rPr>
              <a:t>Likely to be benign</a:t>
            </a:r>
          </a:p>
          <a:p>
            <a:pPr lvl="2" eaLnBrk="1" hangingPunct="1"/>
            <a:r>
              <a:rPr lang="en-US" sz="2100">
                <a:latin typeface="Georgia" charset="0"/>
                <a:ea typeface="ＭＳ Ｐゴシック" charset="0"/>
              </a:rPr>
              <a:t>Surgery associated with significant morbidity</a:t>
            </a:r>
          </a:p>
          <a:p>
            <a:pPr lvl="2" eaLnBrk="1" hangingPunct="1"/>
            <a:r>
              <a:rPr lang="en-US" sz="2100">
                <a:latin typeface="Georgia" charset="0"/>
                <a:ea typeface="ＭＳ Ｐゴシック" charset="0"/>
              </a:rPr>
              <a:t>If  laterally located &amp; appears to be approachable with acceptable risks, resection is appropriate. If more centrally located→ Stereotactic biopsy + Irradiation</a:t>
            </a:r>
          </a:p>
          <a:p>
            <a:pPr lvl="2" eaLnBrk="1" hangingPunct="1"/>
            <a:r>
              <a:rPr lang="en-US" sz="2100">
                <a:latin typeface="Georgia" charset="0"/>
                <a:ea typeface="ＭＳ Ｐゴシック" charset="0"/>
              </a:rPr>
              <a:t>Role of primary radical excision still unclear</a:t>
            </a:r>
          </a:p>
          <a:p>
            <a:pPr eaLnBrk="1" hangingPunct="1"/>
            <a:endParaRPr lang="en-US" sz="2600">
              <a:latin typeface="Georgia" charset="0"/>
              <a:ea typeface="MS PGothic"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eaLnBrk="1" hangingPunct="1"/>
            <a:r>
              <a:rPr lang="en-US" sz="4200">
                <a:latin typeface="Georgia" charset="0"/>
                <a:ea typeface="MS PGothic" charset="0"/>
              </a:rPr>
              <a:t>Take home message</a:t>
            </a:r>
          </a:p>
        </p:txBody>
      </p:sp>
      <p:sp>
        <p:nvSpPr>
          <p:cNvPr id="68610" name="Rectangle 3"/>
          <p:cNvSpPr>
            <a:spLocks noGrp="1" noChangeArrowheads="1"/>
          </p:cNvSpPr>
          <p:nvPr>
            <p:ph type="body" idx="1"/>
          </p:nvPr>
        </p:nvSpPr>
        <p:spPr/>
        <p:txBody>
          <a:bodyPr/>
          <a:lstStyle/>
          <a:p>
            <a:pPr eaLnBrk="1" hangingPunct="1">
              <a:lnSpc>
                <a:spcPct val="90000"/>
              </a:lnSpc>
            </a:pPr>
            <a:r>
              <a:rPr lang="en-US" sz="2600">
                <a:latin typeface="Georgia" charset="0"/>
                <a:ea typeface="MS PGothic" charset="0"/>
              </a:rPr>
              <a:t>Dorsally exophytic tumor- </a:t>
            </a:r>
          </a:p>
          <a:p>
            <a:pPr lvl="2" eaLnBrk="1" hangingPunct="1">
              <a:lnSpc>
                <a:spcPct val="90000"/>
              </a:lnSpc>
            </a:pPr>
            <a:r>
              <a:rPr lang="en-US" sz="2100">
                <a:latin typeface="Georgia" charset="0"/>
                <a:ea typeface="MS PGothic" charset="0"/>
              </a:rPr>
              <a:t>Likely to be benign</a:t>
            </a:r>
          </a:p>
          <a:p>
            <a:pPr lvl="2" eaLnBrk="1" hangingPunct="1">
              <a:lnSpc>
                <a:spcPct val="90000"/>
              </a:lnSpc>
            </a:pPr>
            <a:r>
              <a:rPr lang="en-US" sz="2100">
                <a:latin typeface="Georgia" charset="0"/>
                <a:ea typeface="MS PGothic" charset="0"/>
              </a:rPr>
              <a:t>Radical excision</a:t>
            </a:r>
          </a:p>
          <a:p>
            <a:pPr lvl="2" eaLnBrk="1" hangingPunct="1">
              <a:lnSpc>
                <a:spcPct val="90000"/>
              </a:lnSpc>
            </a:pPr>
            <a:r>
              <a:rPr lang="en-US" sz="2100">
                <a:latin typeface="Georgia" charset="0"/>
                <a:ea typeface="MS PGothic" charset="0"/>
              </a:rPr>
              <a:t>Do not enter brainstem</a:t>
            </a:r>
          </a:p>
          <a:p>
            <a:pPr eaLnBrk="1" hangingPunct="1">
              <a:lnSpc>
                <a:spcPct val="90000"/>
              </a:lnSpc>
            </a:pPr>
            <a:r>
              <a:rPr lang="en-US" sz="2600">
                <a:latin typeface="Georgia" charset="0"/>
                <a:ea typeface="MS PGothic" charset="0"/>
              </a:rPr>
              <a:t>Cervicomedullary tumor-</a:t>
            </a:r>
          </a:p>
          <a:p>
            <a:pPr lvl="2" eaLnBrk="1" hangingPunct="1">
              <a:lnSpc>
                <a:spcPct val="90000"/>
              </a:lnSpc>
            </a:pPr>
            <a:r>
              <a:rPr lang="en-US" sz="2100">
                <a:latin typeface="Georgia" charset="0"/>
                <a:ea typeface="MS PGothic" charset="0"/>
              </a:rPr>
              <a:t>Likely to be benign</a:t>
            </a:r>
          </a:p>
          <a:p>
            <a:pPr lvl="2" eaLnBrk="1" hangingPunct="1">
              <a:lnSpc>
                <a:spcPct val="90000"/>
              </a:lnSpc>
            </a:pPr>
            <a:r>
              <a:rPr lang="en-US" sz="2100">
                <a:latin typeface="Georgia" charset="0"/>
                <a:ea typeface="MS PGothic" charset="0"/>
              </a:rPr>
              <a:t>Radical excision</a:t>
            </a:r>
          </a:p>
          <a:p>
            <a:pPr eaLnBrk="1" hangingPunct="1">
              <a:lnSpc>
                <a:spcPct val="90000"/>
              </a:lnSpc>
            </a:pPr>
            <a:r>
              <a:rPr lang="en-US" sz="2600">
                <a:latin typeface="Georgia" charset="0"/>
                <a:ea typeface="MS PGothic" charset="0"/>
              </a:rPr>
              <a:t>Cystic tumor –</a:t>
            </a:r>
          </a:p>
          <a:p>
            <a:pPr lvl="2" eaLnBrk="1" hangingPunct="1">
              <a:lnSpc>
                <a:spcPct val="90000"/>
              </a:lnSpc>
            </a:pPr>
            <a:r>
              <a:rPr lang="en-US" sz="2100">
                <a:latin typeface="Georgia" charset="0"/>
                <a:ea typeface="MS PGothic" charset="0"/>
              </a:rPr>
              <a:t>Radical excision</a:t>
            </a:r>
          </a:p>
          <a:p>
            <a:pPr eaLnBrk="1" hangingPunct="1">
              <a:lnSpc>
                <a:spcPct val="90000"/>
              </a:lnSpc>
            </a:pPr>
            <a:r>
              <a:rPr lang="en-US" sz="2600">
                <a:latin typeface="Georgia" charset="0"/>
                <a:ea typeface="MS PGothic" charset="0"/>
              </a:rPr>
              <a:t>Focal pontine tumor-</a:t>
            </a:r>
          </a:p>
          <a:p>
            <a:pPr lvl="2" eaLnBrk="1" hangingPunct="1">
              <a:lnSpc>
                <a:spcPct val="90000"/>
              </a:lnSpc>
            </a:pPr>
            <a:r>
              <a:rPr lang="en-US" sz="2100">
                <a:latin typeface="Georgia" charset="0"/>
                <a:ea typeface="MS PGothic" charset="0"/>
              </a:rPr>
              <a:t>Radical excision if tm is close to the surface</a:t>
            </a:r>
          </a:p>
          <a:p>
            <a:pPr eaLnBrk="1" hangingPunct="1">
              <a:lnSpc>
                <a:spcPct val="90000"/>
              </a:lnSpc>
            </a:pPr>
            <a:endParaRPr lang="en-US" sz="2600">
              <a:latin typeface="Verdana" charset="0"/>
              <a:ea typeface="MS PGothic" charset="0"/>
            </a:endParaRPr>
          </a:p>
          <a:p>
            <a:pPr lvl="2" eaLnBrk="1" hangingPunct="1">
              <a:lnSpc>
                <a:spcPct val="90000"/>
              </a:lnSpc>
            </a:pPr>
            <a:endParaRPr lang="en-US" sz="2100">
              <a:latin typeface="Verdana" charset="0"/>
              <a:ea typeface="MS PGothic" charset="0"/>
            </a:endParaRPr>
          </a:p>
          <a:p>
            <a:pPr lvl="4" eaLnBrk="1" hangingPunct="1">
              <a:lnSpc>
                <a:spcPct val="90000"/>
              </a:lnSpc>
              <a:buFont typeface="Wingdings" charset="0"/>
              <a:buNone/>
            </a:pPr>
            <a:endParaRPr lang="en-US" sz="1800">
              <a:latin typeface="Verdana" charset="0"/>
              <a:ea typeface="MS PGothic" charset="0"/>
            </a:endParaRPr>
          </a:p>
          <a:p>
            <a:pPr lvl="4" eaLnBrk="1" hangingPunct="1">
              <a:lnSpc>
                <a:spcPct val="90000"/>
              </a:lnSpc>
              <a:buFont typeface="Wingdings" charset="0"/>
              <a:buNone/>
            </a:pPr>
            <a:endParaRPr lang="en-US" sz="1800">
              <a:latin typeface="Verdana" charset="0"/>
              <a:ea typeface="MS PGothic" charset="0"/>
            </a:endParaRPr>
          </a:p>
          <a:p>
            <a:pPr eaLnBrk="1" hangingPunct="1">
              <a:lnSpc>
                <a:spcPct val="90000"/>
              </a:lnSpc>
            </a:pPr>
            <a:endParaRPr lang="en-US" sz="2600">
              <a:latin typeface="Verdan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endParaRPr lang="en-US">
              <a:latin typeface="Verdana" charset="0"/>
              <a:ea typeface="MS PGothic" charset="0"/>
            </a:endParaRPr>
          </a:p>
        </p:txBody>
      </p:sp>
      <p:sp>
        <p:nvSpPr>
          <p:cNvPr id="69634" name="Rectangle 3"/>
          <p:cNvSpPr>
            <a:spLocks noGrp="1" noChangeArrowheads="1"/>
          </p:cNvSpPr>
          <p:nvPr>
            <p:ph type="body" idx="1"/>
          </p:nvPr>
        </p:nvSpPr>
        <p:spPr/>
        <p:txBody>
          <a:bodyPr/>
          <a:lstStyle/>
          <a:p>
            <a:pPr eaLnBrk="1" hangingPunct="1"/>
            <a:endParaRPr lang="en-US">
              <a:latin typeface="Verdana" charset="0"/>
              <a:ea typeface="MS PGothic" charset="0"/>
            </a:endParaRPr>
          </a:p>
        </p:txBody>
      </p:sp>
      <p:pic>
        <p:nvPicPr>
          <p:cNvPr id="69635" name="Picture 4" descr="aiims-pi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Oval 5"/>
          <p:cNvSpPr>
            <a:spLocks noChangeArrowheads="1"/>
          </p:cNvSpPr>
          <p:nvPr/>
        </p:nvSpPr>
        <p:spPr bwMode="auto">
          <a:xfrm>
            <a:off x="1905000" y="4724400"/>
            <a:ext cx="4953000" cy="1447800"/>
          </a:xfrm>
          <a:prstGeom prst="ellipse">
            <a:avLst/>
          </a:prstGeom>
          <a:solidFill>
            <a:schemeClr val="accent1"/>
          </a:solidFill>
          <a:ln w="9525">
            <a:solidFill>
              <a:schemeClr val="tx1"/>
            </a:solidFill>
            <a:round/>
            <a:headEnd/>
            <a:tailEnd/>
          </a:ln>
        </p:spPr>
        <p:txBody>
          <a:bodyPr wrap="none" anchor="ctr"/>
          <a:lstStyle/>
          <a:p>
            <a:pPr algn="ctr"/>
            <a:r>
              <a:rPr lang="en-US" sz="4000" b="1">
                <a:solidFill>
                  <a:srgbClr val="0000FF"/>
                </a:solidFill>
                <a:latin typeface="Cooper Black" charset="0"/>
              </a:rPr>
              <a:t>Thank</a:t>
            </a:r>
            <a:r>
              <a:rPr lang="en-US" sz="4000" b="1">
                <a:latin typeface="Cooper Black" charset="0"/>
              </a:rPr>
              <a:t> </a:t>
            </a:r>
            <a:r>
              <a:rPr lang="en-US" sz="4000" b="1">
                <a:solidFill>
                  <a:srgbClr val="0000FF"/>
                </a:solidFill>
                <a:latin typeface="Cooper Black" charset="0"/>
              </a:rPr>
              <a:t>you</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a:latin typeface="Georgia" charset="0"/>
                <a:ea typeface="MS PGothic" charset="0"/>
              </a:rPr>
              <a:t>Brainstem glioma(BSG)-</a:t>
            </a:r>
            <a:br>
              <a:rPr lang="en-US">
                <a:latin typeface="Georgia" charset="0"/>
                <a:ea typeface="MS PGothic" charset="0"/>
              </a:rPr>
            </a:br>
            <a:r>
              <a:rPr lang="en-US">
                <a:latin typeface="Georgia" charset="0"/>
                <a:ea typeface="MS PGothic" charset="0"/>
              </a:rPr>
              <a:t>Epidemiology</a:t>
            </a:r>
          </a:p>
        </p:txBody>
      </p:sp>
      <p:sp>
        <p:nvSpPr>
          <p:cNvPr id="20482" name="Rectangle 3"/>
          <p:cNvSpPr>
            <a:spLocks noGrp="1" noChangeArrowheads="1"/>
          </p:cNvSpPr>
          <p:nvPr>
            <p:ph type="body" idx="1"/>
          </p:nvPr>
        </p:nvSpPr>
        <p:spPr/>
        <p:txBody>
          <a:bodyPr/>
          <a:lstStyle/>
          <a:p>
            <a:pPr eaLnBrk="1" hangingPunct="1">
              <a:lnSpc>
                <a:spcPct val="90000"/>
              </a:lnSpc>
            </a:pPr>
            <a:r>
              <a:rPr lang="en-US" sz="2600">
                <a:latin typeface="Georgia" charset="0"/>
                <a:ea typeface="MS PGothic" charset="0"/>
              </a:rPr>
              <a:t>Approx. 1 % of all primary brain tumours, 10-20% of pediatric brain tumours</a:t>
            </a:r>
          </a:p>
          <a:p>
            <a:pPr eaLnBrk="1" hangingPunct="1">
              <a:lnSpc>
                <a:spcPct val="90000"/>
              </a:lnSpc>
            </a:pPr>
            <a:r>
              <a:rPr lang="en-US" sz="2600">
                <a:latin typeface="Georgia" charset="0"/>
                <a:ea typeface="MS PGothic" charset="0"/>
              </a:rPr>
              <a:t>75% occur in children, 25 % in adults</a:t>
            </a:r>
          </a:p>
          <a:p>
            <a:pPr eaLnBrk="1" hangingPunct="1">
              <a:lnSpc>
                <a:spcPct val="90000"/>
              </a:lnSpc>
            </a:pPr>
            <a:r>
              <a:rPr lang="en-US" sz="2600">
                <a:latin typeface="Georgia" charset="0"/>
                <a:ea typeface="MS PGothic" charset="0"/>
              </a:rPr>
              <a:t>Median age at presentation-6.5 yrs, adults- 3</a:t>
            </a:r>
            <a:r>
              <a:rPr lang="en-US" sz="2600" baseline="30000">
                <a:latin typeface="Georgia" charset="0"/>
                <a:ea typeface="MS PGothic" charset="0"/>
              </a:rPr>
              <a:t>rd</a:t>
            </a:r>
            <a:r>
              <a:rPr lang="en-US" sz="2600">
                <a:latin typeface="Georgia" charset="0"/>
                <a:ea typeface="MS PGothic" charset="0"/>
              </a:rPr>
              <a:t> -4</a:t>
            </a:r>
            <a:r>
              <a:rPr lang="en-US" sz="2600" baseline="30000">
                <a:latin typeface="Georgia" charset="0"/>
                <a:ea typeface="MS PGothic" charset="0"/>
              </a:rPr>
              <a:t>th</a:t>
            </a:r>
            <a:r>
              <a:rPr lang="en-US" sz="2600">
                <a:latin typeface="Georgia" charset="0"/>
                <a:ea typeface="MS PGothic" charset="0"/>
              </a:rPr>
              <a:t> decade</a:t>
            </a:r>
          </a:p>
          <a:p>
            <a:pPr eaLnBrk="1" hangingPunct="1">
              <a:lnSpc>
                <a:spcPct val="90000"/>
              </a:lnSpc>
            </a:pPr>
            <a:r>
              <a:rPr lang="en-US" sz="2600">
                <a:latin typeface="Georgia" charset="0"/>
                <a:ea typeface="MS PGothic" charset="0"/>
              </a:rPr>
              <a:t>M=F</a:t>
            </a:r>
          </a:p>
          <a:p>
            <a:pPr eaLnBrk="1" hangingPunct="1">
              <a:lnSpc>
                <a:spcPct val="90000"/>
              </a:lnSpc>
            </a:pPr>
            <a:r>
              <a:rPr lang="en-US" sz="2600">
                <a:latin typeface="Georgia" charset="0"/>
                <a:ea typeface="MS PGothic" charset="0"/>
              </a:rPr>
              <a:t>Approx. 75% diffuse, 25 % focal</a:t>
            </a:r>
          </a:p>
          <a:p>
            <a:pPr eaLnBrk="1" hangingPunct="1">
              <a:lnSpc>
                <a:spcPct val="90000"/>
              </a:lnSpc>
            </a:pPr>
            <a:r>
              <a:rPr lang="en-US" sz="2600">
                <a:latin typeface="Georgia" charset="0"/>
                <a:ea typeface="MS PGothic" charset="0"/>
              </a:rPr>
              <a:t>Most focal tumours occur in midbrain</a:t>
            </a:r>
          </a:p>
          <a:p>
            <a:pPr eaLnBrk="1" hangingPunct="1">
              <a:lnSpc>
                <a:spcPct val="90000"/>
              </a:lnSpc>
            </a:pPr>
            <a:r>
              <a:rPr lang="en-US" sz="2600">
                <a:latin typeface="Georgia" charset="0"/>
                <a:ea typeface="MS PGothic" charset="0"/>
              </a:rPr>
              <a:t>Pontine tumours are usually diffuse and high grade </a:t>
            </a:r>
          </a:p>
          <a:p>
            <a:pPr eaLnBrk="1" hangingPunct="1">
              <a:lnSpc>
                <a:spcPct val="90000"/>
              </a:lnSpc>
            </a:pPr>
            <a:endParaRPr lang="en-US" sz="2600">
              <a:latin typeface="Georgia" charset="0"/>
              <a:ea typeface="MS PGothic" charset="0"/>
            </a:endParaRPr>
          </a:p>
          <a:p>
            <a:pPr eaLnBrk="1" hangingPunct="1">
              <a:lnSpc>
                <a:spcPct val="90000"/>
              </a:lnSpc>
            </a:pPr>
            <a:endParaRPr lang="en-US" sz="2600">
              <a:latin typeface="Georgi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4200">
                <a:latin typeface="Georgia" charset="0"/>
                <a:ea typeface="MS PGothic" charset="0"/>
              </a:rPr>
              <a:t>BSG- Pathogenesis</a:t>
            </a:r>
          </a:p>
        </p:txBody>
      </p:sp>
      <p:sp>
        <p:nvSpPr>
          <p:cNvPr id="21506" name="Rectangle 3"/>
          <p:cNvSpPr>
            <a:spLocks noGrp="1" noChangeArrowheads="1"/>
          </p:cNvSpPr>
          <p:nvPr>
            <p:ph type="body" idx="1"/>
          </p:nvPr>
        </p:nvSpPr>
        <p:spPr/>
        <p:txBody>
          <a:bodyPr/>
          <a:lstStyle/>
          <a:p>
            <a:pPr eaLnBrk="1" hangingPunct="1"/>
            <a:r>
              <a:rPr lang="en-US" sz="3400">
                <a:latin typeface="Georgia" charset="0"/>
                <a:ea typeface="MS PGothic" charset="0"/>
              </a:rPr>
              <a:t>Molecular biology-</a:t>
            </a:r>
          </a:p>
          <a:p>
            <a:pPr lvl="2" eaLnBrk="1" hangingPunct="1"/>
            <a:r>
              <a:rPr lang="en-US" sz="2800">
                <a:latin typeface="Georgia" charset="0"/>
                <a:ea typeface="MS PGothic" charset="0"/>
              </a:rPr>
              <a:t>Mutation of p53, a tumour suppressor gene</a:t>
            </a:r>
          </a:p>
          <a:p>
            <a:pPr lvl="2" eaLnBrk="1" hangingPunct="1"/>
            <a:r>
              <a:rPr lang="en-US" sz="2800">
                <a:latin typeface="Georgia" charset="0"/>
                <a:ea typeface="MS PGothic" charset="0"/>
              </a:rPr>
              <a:t>Amplification of mutated EGFR gene</a:t>
            </a:r>
          </a:p>
          <a:p>
            <a:pPr lvl="2" eaLnBrk="1" hangingPunct="1"/>
            <a:r>
              <a:rPr lang="en-US" sz="2800">
                <a:latin typeface="Georgia" charset="0"/>
                <a:ea typeface="MS PGothic" charset="0"/>
              </a:rPr>
              <a:t>Trisomy 1q, deletion of chr 19</a:t>
            </a:r>
          </a:p>
          <a:p>
            <a:pPr eaLnBrk="1" hangingPunct="1"/>
            <a:r>
              <a:rPr lang="en-US" sz="3400">
                <a:latin typeface="Georgia" charset="0"/>
                <a:ea typeface="MS PGothic" charset="0"/>
              </a:rPr>
              <a:t>NF – I -</a:t>
            </a:r>
          </a:p>
          <a:p>
            <a:pPr lvl="2" eaLnBrk="1" hangingPunct="1"/>
            <a:r>
              <a:rPr lang="en-US" sz="2800">
                <a:latin typeface="Georgia" charset="0"/>
                <a:ea typeface="MS PGothic" charset="0"/>
              </a:rPr>
              <a:t>More indolent course</a:t>
            </a:r>
          </a:p>
          <a:p>
            <a:pPr lvl="4" eaLnBrk="1" hangingPunct="1">
              <a:buFont typeface="Wingdings" charset="0"/>
              <a:buNone/>
            </a:pPr>
            <a:endParaRPr lang="en-US" sz="2400">
              <a:latin typeface="Georgia" charset="0"/>
              <a:ea typeface="MS PGothic" charset="0"/>
            </a:endParaRPr>
          </a:p>
          <a:p>
            <a:pPr eaLnBrk="1" hangingPunct="1"/>
            <a:endParaRPr lang="en-US">
              <a:latin typeface="Verdan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sz="4200">
                <a:latin typeface="Georgia" charset="0"/>
                <a:ea typeface="MS PGothic" charset="0"/>
              </a:rPr>
              <a:t>Imaging</a:t>
            </a:r>
          </a:p>
        </p:txBody>
      </p:sp>
      <p:sp>
        <p:nvSpPr>
          <p:cNvPr id="22530" name="Rectangle 3"/>
          <p:cNvSpPr>
            <a:spLocks noGrp="1" noChangeArrowheads="1"/>
          </p:cNvSpPr>
          <p:nvPr>
            <p:ph type="body" sz="half" idx="1"/>
          </p:nvPr>
        </p:nvSpPr>
        <p:spPr/>
        <p:txBody>
          <a:bodyPr/>
          <a:lstStyle/>
          <a:p>
            <a:pPr eaLnBrk="1" hangingPunct="1"/>
            <a:endParaRPr lang="en-US" sz="2600">
              <a:latin typeface="Verdana" charset="0"/>
              <a:ea typeface="MS PGothic" charset="0"/>
            </a:endParaRPr>
          </a:p>
          <a:p>
            <a:pPr lvl="1" eaLnBrk="1" hangingPunct="1">
              <a:buFont typeface="Wingdings" charset="0"/>
              <a:buNone/>
            </a:pPr>
            <a:endParaRPr lang="en-US" sz="2200">
              <a:solidFill>
                <a:schemeClr val="accent2"/>
              </a:solidFill>
              <a:latin typeface="Verdana" charset="0"/>
              <a:ea typeface="MS PGothic" charset="0"/>
            </a:endParaRPr>
          </a:p>
        </p:txBody>
      </p:sp>
      <p:sp>
        <p:nvSpPr>
          <p:cNvPr id="22531" name="Rectangle 7"/>
          <p:cNvSpPr>
            <a:spLocks noGrp="1" noChangeArrowheads="1"/>
          </p:cNvSpPr>
          <p:nvPr>
            <p:ph type="body" sz="half" idx="2"/>
          </p:nvPr>
        </p:nvSpPr>
        <p:spPr>
          <a:xfrm>
            <a:off x="2590800" y="1752600"/>
            <a:ext cx="3924300" cy="4267200"/>
          </a:xfrm>
        </p:spPr>
        <p:txBody>
          <a:bodyPr/>
          <a:lstStyle/>
          <a:p>
            <a:pPr eaLnBrk="1" hangingPunct="1"/>
            <a:r>
              <a:rPr lang="en-US" sz="2600">
                <a:latin typeface="Georgia" charset="0"/>
                <a:ea typeface="MS PGothic" charset="0"/>
              </a:rPr>
              <a:t>CT-</a:t>
            </a:r>
          </a:p>
          <a:p>
            <a:pPr lvl="1" eaLnBrk="1" hangingPunct="1"/>
            <a:r>
              <a:rPr lang="en-US" sz="2200">
                <a:latin typeface="Georgia" charset="0"/>
                <a:ea typeface="MS PGothic" charset="0"/>
              </a:rPr>
              <a:t>Diffuse - hypodense lesion on NCCT that enlarge the pons</a:t>
            </a:r>
          </a:p>
          <a:p>
            <a:pPr lvl="1" eaLnBrk="1" hangingPunct="1">
              <a:buFont typeface="Wingdings" charset="0"/>
              <a:buNone/>
            </a:pPr>
            <a:r>
              <a:rPr lang="en-US" sz="2200">
                <a:latin typeface="Georgia" charset="0"/>
                <a:ea typeface="MS PGothic" charset="0"/>
              </a:rPr>
              <a:t>      (diffuse pontine hypertrophy) and displace IVth ventricle posteriorly, inhomogenous post-contrast enhancement</a:t>
            </a:r>
          </a:p>
        </p:txBody>
      </p:sp>
      <p:sp>
        <p:nvSpPr>
          <p:cNvPr id="22532" name="Rectangle 5"/>
          <p:cNvSpPr>
            <a:spLocks noChangeArrowheads="1"/>
          </p:cNvSpPr>
          <p:nvPr/>
        </p:nvSpPr>
        <p:spPr bwMode="auto">
          <a:xfrm>
            <a:off x="457200" y="990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240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z="4200">
                <a:latin typeface="Georgia" charset="0"/>
                <a:ea typeface="MS PGothic" charset="0"/>
              </a:rPr>
              <a:t>Imaging</a:t>
            </a:r>
          </a:p>
        </p:txBody>
      </p:sp>
      <p:sp>
        <p:nvSpPr>
          <p:cNvPr id="23554" name="Rectangle 3"/>
          <p:cNvSpPr>
            <a:spLocks noGrp="1" noChangeArrowheads="1"/>
          </p:cNvSpPr>
          <p:nvPr>
            <p:ph type="body" sz="half" idx="1"/>
          </p:nvPr>
        </p:nvSpPr>
        <p:spPr/>
        <p:txBody>
          <a:bodyPr/>
          <a:lstStyle/>
          <a:p>
            <a:pPr eaLnBrk="1" hangingPunct="1">
              <a:lnSpc>
                <a:spcPct val="80000"/>
              </a:lnSpc>
            </a:pPr>
            <a:endParaRPr lang="en-US" sz="2200">
              <a:latin typeface="Verdana" charset="0"/>
              <a:ea typeface="MS PGothic" charset="0"/>
            </a:endParaRPr>
          </a:p>
          <a:p>
            <a:pPr eaLnBrk="1" hangingPunct="1">
              <a:lnSpc>
                <a:spcPct val="80000"/>
              </a:lnSpc>
            </a:pPr>
            <a:endParaRPr lang="en-US" sz="2200">
              <a:latin typeface="Verdana" charset="0"/>
              <a:ea typeface="MS PGothic" charset="0"/>
            </a:endParaRPr>
          </a:p>
        </p:txBody>
      </p:sp>
      <p:sp>
        <p:nvSpPr>
          <p:cNvPr id="23555" name="Rectangle 6"/>
          <p:cNvSpPr>
            <a:spLocks noGrp="1" noChangeArrowheads="1"/>
          </p:cNvSpPr>
          <p:nvPr>
            <p:ph type="body" sz="half" idx="2"/>
          </p:nvPr>
        </p:nvSpPr>
        <p:spPr/>
        <p:txBody>
          <a:bodyPr/>
          <a:lstStyle/>
          <a:p>
            <a:pPr eaLnBrk="1" hangingPunct="1">
              <a:lnSpc>
                <a:spcPct val="80000"/>
              </a:lnSpc>
            </a:pPr>
            <a:r>
              <a:rPr lang="en-US" sz="2200">
                <a:latin typeface="Georgia" charset="0"/>
                <a:ea typeface="MS PGothic" charset="0"/>
              </a:rPr>
              <a:t>CT-</a:t>
            </a:r>
          </a:p>
          <a:p>
            <a:pPr lvl="1" eaLnBrk="1" hangingPunct="1">
              <a:lnSpc>
                <a:spcPct val="80000"/>
              </a:lnSpc>
            </a:pPr>
            <a:r>
              <a:rPr lang="en-US" sz="2000">
                <a:latin typeface="Georgia" charset="0"/>
                <a:ea typeface="MS PGothic" charset="0"/>
              </a:rPr>
              <a:t>Focal midbrain tumours( </a:t>
            </a:r>
            <a:r>
              <a:rPr lang="en-US" sz="2000">
                <a:solidFill>
                  <a:schemeClr val="accent2"/>
                </a:solidFill>
                <a:latin typeface="Georgia" charset="0"/>
                <a:ea typeface="MS PGothic" charset="0"/>
              </a:rPr>
              <a:t>tectal plate glioma</a:t>
            </a:r>
            <a:r>
              <a:rPr lang="en-US" sz="2000">
                <a:latin typeface="Georgia" charset="0"/>
                <a:ea typeface="MS PGothic" charset="0"/>
              </a:rPr>
              <a:t>) may not be seen on NC + CECT head , leading to a </a:t>
            </a:r>
            <a:r>
              <a:rPr lang="en-US" sz="2000">
                <a:solidFill>
                  <a:schemeClr val="accent2"/>
                </a:solidFill>
                <a:latin typeface="Georgia" charset="0"/>
                <a:ea typeface="MS PGothic" charset="0"/>
              </a:rPr>
              <a:t>false diagnosis of late onset aqueductal stenosis</a:t>
            </a:r>
          </a:p>
          <a:p>
            <a:pPr lvl="1" eaLnBrk="1" hangingPunct="1">
              <a:lnSpc>
                <a:spcPct val="80000"/>
              </a:lnSpc>
            </a:pPr>
            <a:r>
              <a:rPr lang="en-US" sz="2000">
                <a:latin typeface="Georgia" charset="0"/>
                <a:ea typeface="MS PGothic" charset="0"/>
              </a:rPr>
              <a:t>MRI is an accurate and noninvasive method of diagnosis that can be indicated in all cases of late onset hydrocephalus and aqueductal obstruction, especially in adults. </a:t>
            </a:r>
            <a:endParaRPr lang="en-US" sz="2000">
              <a:solidFill>
                <a:schemeClr val="accent2"/>
              </a:solidFill>
              <a:latin typeface="Georgia" charset="0"/>
              <a:ea typeface="MS PGothic" charset="0"/>
            </a:endParaRPr>
          </a:p>
          <a:p>
            <a:pPr eaLnBrk="1" hangingPunct="1">
              <a:lnSpc>
                <a:spcPct val="80000"/>
              </a:lnSpc>
            </a:pPr>
            <a:endParaRPr lang="en-US" sz="2200">
              <a:latin typeface="Georgia" charset="0"/>
              <a:ea typeface="MS PGothic" charset="0"/>
            </a:endParaRPr>
          </a:p>
        </p:txBody>
      </p:sp>
      <p:pic>
        <p:nvPicPr>
          <p:cNvPr id="23556" name="Picture 6" descr="C:\Users\ribhav\Desktop\PHOTOS PATIENTS\TUMORS\BRAIN STEM GLIOMA\PILOCYTIC ASTROCYTOMA\Abhisekh M15Yrs\A\IMG_0459.JPG"/>
          <p:cNvPicPr>
            <a:picLocks noChangeAspect="1" noChangeArrowheads="1"/>
          </p:cNvPicPr>
          <p:nvPr/>
        </p:nvPicPr>
        <p:blipFill>
          <a:blip r:embed="rId2">
            <a:extLst>
              <a:ext uri="{28A0092B-C50C-407E-A947-70E740481C1C}">
                <a14:useLocalDpi xmlns:a14="http://schemas.microsoft.com/office/drawing/2010/main" val="0"/>
              </a:ext>
            </a:extLst>
          </a:blip>
          <a:srcRect l="19884" t="7018" r="15788" b="5263"/>
          <a:stretch>
            <a:fillRect/>
          </a:stretch>
        </p:blipFill>
        <p:spPr bwMode="auto">
          <a:xfrm>
            <a:off x="381000" y="1905000"/>
            <a:ext cx="419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Profile</Template>
  <TotalTime>1553</TotalTime>
  <Words>2487</Words>
  <Application>Microsoft Macintosh PowerPoint</Application>
  <PresentationFormat>On-screen Show (4:3)</PresentationFormat>
  <Paragraphs>360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Georgia</vt:lpstr>
      <vt:lpstr>MS PGothic</vt:lpstr>
      <vt:lpstr>Arial</vt:lpstr>
      <vt:lpstr>Verdana</vt:lpstr>
      <vt:lpstr>Wingdings</vt:lpstr>
      <vt:lpstr>Calibri</vt:lpstr>
      <vt:lpstr>ＭＳ Ｐゴシック</vt:lpstr>
      <vt:lpstr>Times New Roman</vt:lpstr>
      <vt:lpstr>Cooper Black</vt:lpstr>
      <vt:lpstr>Profile</vt:lpstr>
      <vt:lpstr>SURGICAL ANATOMY &amp; APPROACHES TO BRAINSTEM GLIOMA</vt:lpstr>
      <vt:lpstr>Introduction </vt:lpstr>
      <vt:lpstr>Historical considerations</vt:lpstr>
      <vt:lpstr>Historical considerations</vt:lpstr>
      <vt:lpstr>Historical considerations</vt:lpstr>
      <vt:lpstr>Brainstem glioma(BSG)- Epidemiology</vt:lpstr>
      <vt:lpstr>BSG- Pathogenesis</vt:lpstr>
      <vt:lpstr>Imaging</vt:lpstr>
      <vt:lpstr>Imaging</vt:lpstr>
      <vt:lpstr>Imaging</vt:lpstr>
      <vt:lpstr>Imaging</vt:lpstr>
      <vt:lpstr>Imaging</vt:lpstr>
      <vt:lpstr>Imaging</vt:lpstr>
      <vt:lpstr>Practical decisions regarding treatment of BSG</vt:lpstr>
      <vt:lpstr>Practical decisions regarding treatment of BSG</vt:lpstr>
      <vt:lpstr>PowerPoint Presentation</vt:lpstr>
      <vt:lpstr>Intraoperative monitoring</vt:lpstr>
      <vt:lpstr>Anaesthesia for brainstem surgery</vt:lpstr>
      <vt:lpstr>Anaesthesia for brainstem surgery</vt:lpstr>
      <vt:lpstr>Surgical technique-</vt:lpstr>
      <vt:lpstr>Surgical technique-</vt:lpstr>
      <vt:lpstr>Surgical technique-</vt:lpstr>
      <vt:lpstr>Safe entry zones to brainstem - Rationale</vt:lpstr>
      <vt:lpstr>Safe entry zones to brainstem</vt:lpstr>
      <vt:lpstr>Safe entry zones to brainstem</vt:lpstr>
      <vt:lpstr>PowerPoint Presentation</vt:lpstr>
      <vt:lpstr>Safe entry zones to brainstem- Anterolateral aspect</vt:lpstr>
      <vt:lpstr>Tumour decompression</vt:lpstr>
      <vt:lpstr>Surgical technique-  Focal tumour</vt:lpstr>
      <vt:lpstr>Surgical technique-  Focal tumour</vt:lpstr>
      <vt:lpstr>Surgical technique-  Focal tumour</vt:lpstr>
      <vt:lpstr>Surgical technique- Cervicomedullary tumour</vt:lpstr>
      <vt:lpstr>Surgical technique- Cervicomedullary tumour</vt:lpstr>
      <vt:lpstr>Surgical technique- Cervicomedullary tumour</vt:lpstr>
      <vt:lpstr>Surgical technique- Cervicomedullary tumour</vt:lpstr>
      <vt:lpstr>Surgical technique- Cervicomedullary tumour</vt:lpstr>
      <vt:lpstr>Surgical technique-  Cystic tumour</vt:lpstr>
      <vt:lpstr>Surgical technique-  Dorsally exophytic tumour</vt:lpstr>
      <vt:lpstr>Surgical technique-  Dorsally exophytic tumour</vt:lpstr>
      <vt:lpstr>Complication avoidance &amp; management–  Cervicomedullary tumour surgery</vt:lpstr>
      <vt:lpstr>Complication avoidance &amp; management –  Cervicomedullary tumour surgery</vt:lpstr>
      <vt:lpstr>Complication avoidance &amp; management –  Focal BSG surgery</vt:lpstr>
      <vt:lpstr>Complication avoidance &amp; management –  Focal BSG surgery</vt:lpstr>
      <vt:lpstr>Complication avoidance &amp; management –  Cystic BSG surgery</vt:lpstr>
      <vt:lpstr>Complication avoidance &amp; management –  Dorsally exophytic BSG surgery</vt:lpstr>
      <vt:lpstr>Peri-operative care</vt:lpstr>
      <vt:lpstr>Role of stereotactic biopsy</vt:lpstr>
      <vt:lpstr>Role of stereotactic biopsy</vt:lpstr>
      <vt:lpstr>Role of stereotactic biopsy</vt:lpstr>
      <vt:lpstr>Role of GKRS</vt:lpstr>
      <vt:lpstr>Take home message </vt:lpstr>
      <vt:lpstr>Take home message</vt:lpstr>
      <vt:lpstr>Take home message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SURGICAL ANATOMY AND APPROACHES TO BRAINSTEM TUMOURS</dc:title>
  <dc:creator>DELL</dc:creator>
  <cp:lastModifiedBy>apple</cp:lastModifiedBy>
  <cp:revision>41</cp:revision>
  <dcterms:created xsi:type="dcterms:W3CDTF">2010-03-04T15:45:01Z</dcterms:created>
  <dcterms:modified xsi:type="dcterms:W3CDTF">2013-12-19T06:06:16Z</dcterms:modified>
</cp:coreProperties>
</file>